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Default Extension="png" ContentType="image/png"/>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16"/>
  </p:notesMasterIdLst>
  <p:sldIdLst>
    <p:sldId id="256" r:id="rId3"/>
    <p:sldId id="259" r:id="rId4"/>
    <p:sldId id="260" r:id="rId5"/>
    <p:sldId id="261" r:id="rId6"/>
    <p:sldId id="262" r:id="rId7"/>
    <p:sldId id="263" r:id="rId8"/>
    <p:sldId id="264" r:id="rId9"/>
    <p:sldId id="265" r:id="rId10"/>
    <p:sldId id="266" r:id="rId11"/>
    <p:sldId id="275" r:id="rId12"/>
    <p:sldId id="267" r:id="rId13"/>
    <p:sldId id="273" r:id="rId14"/>
    <p:sldId id="274" r:id="rId15"/>
  </p:sldIdLst>
  <p:sldSz cx="12192000" cy="6858000"/>
  <p:notesSz cx="6858000" cy="9144000"/>
  <p:embeddedFontLst>
    <p:embeddedFont>
      <p:font typeface="Century Gothic" pitchFamily="34" charset="0"/>
      <p:regular r:id="rId17"/>
      <p:bold r:id="rId18"/>
      <p:italic r:id="rId19"/>
      <p:boldItalic r:id="rId20"/>
    </p:embeddedFont>
    <p:embeddedFont>
      <p:font typeface="Calibri"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jqoOjOW6OGzYE/+EMjUQPdcM6obA=="/>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8A010054-7B34-4B7A-BA24-205A71D2414E}">
  <a:tblStyle styleId="{8A010054-7B34-4B7A-BA24-205A71D2414E}" styleName="Table_0">
    <a:wholeTbl>
      <a:tcTxStyle>
        <a:font>
          <a:latin typeface="Arial"/>
          <a:ea typeface="Arial"/>
          <a:cs typeface="Arial"/>
        </a:font>
        <a:srgbClr val="000000"/>
      </a:tcTxStyle>
      <a:tcStyle>
        <a:tcBdr>
          <a:left>
            <a:ln w="6350" cap="flat" cmpd="sng">
              <a:solidFill>
                <a:srgbClr val="000000"/>
              </a:solidFill>
              <a:prstDash val="solid"/>
              <a:round/>
              <a:headEnd type="none" w="sm" len="sm"/>
              <a:tailEnd type="none" w="sm" len="sm"/>
            </a:ln>
          </a:left>
          <a:right>
            <a:ln w="6350" cap="flat" cmpd="sng">
              <a:solidFill>
                <a:srgbClr val="000000"/>
              </a:solidFill>
              <a:prstDash val="solid"/>
              <a:round/>
              <a:headEnd type="none" w="sm" len="sm"/>
              <a:tailEnd type="none" w="sm" len="sm"/>
            </a:ln>
          </a:right>
          <a:top>
            <a:ln w="6350" cap="flat" cmpd="sng">
              <a:solidFill>
                <a:srgbClr val="000000"/>
              </a:solidFill>
              <a:prstDash val="solid"/>
              <a:round/>
              <a:headEnd type="none" w="sm" len="sm"/>
              <a:tailEnd type="none" w="sm" len="sm"/>
            </a:ln>
          </a:top>
          <a:bottom>
            <a:ln w="6350" cap="flat" cmpd="sng">
              <a:solidFill>
                <a:srgbClr val="000000"/>
              </a:solidFill>
              <a:prstDash val="solid"/>
              <a:round/>
              <a:headEnd type="none" w="sm" len="sm"/>
              <a:tailEnd type="none" w="sm" len="sm"/>
            </a:ln>
          </a:bottom>
          <a:insideH>
            <a:ln w="6350" cap="flat" cmpd="sng">
              <a:solidFill>
                <a:srgbClr val="000000"/>
              </a:solidFill>
              <a:prstDash val="solid"/>
              <a:round/>
              <a:headEnd type="none" w="sm" len="sm"/>
              <a:tailEnd type="none" w="sm" len="sm"/>
            </a:ln>
          </a:insideH>
          <a:insideV>
            <a:ln w="635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234" y="-90"/>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font" Target="fonts/font3.fntdata"/><Relationship Id="rId31"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3" name="Google Shape;383;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19"/>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9"/>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rgbClr val="F7F7F7"/>
                </a:solidFill>
              </a:defRPr>
            </a:lvl1pPr>
            <a:lvl2pPr lvl="1" algn="ctr">
              <a:spcBef>
                <a:spcPts val="1000"/>
              </a:spcBef>
              <a:spcAft>
                <a:spcPts val="0"/>
              </a:spcAft>
              <a:buSzPts val="1440"/>
              <a:buNone/>
              <a:defRPr>
                <a:solidFill>
                  <a:srgbClr val="888888"/>
                </a:solidFill>
              </a:defRPr>
            </a:lvl2pPr>
            <a:lvl3pPr lvl="2" algn="ctr">
              <a:spcBef>
                <a:spcPts val="1000"/>
              </a:spcBef>
              <a:spcAft>
                <a:spcPts val="0"/>
              </a:spcAft>
              <a:buSzPts val="1280"/>
              <a:buNone/>
              <a:defRPr>
                <a:solidFill>
                  <a:srgbClr val="888888"/>
                </a:solidFill>
              </a:defRPr>
            </a:lvl3pPr>
            <a:lvl4pPr lvl="3" algn="ctr">
              <a:spcBef>
                <a:spcPts val="1000"/>
              </a:spcBef>
              <a:spcAft>
                <a:spcPts val="0"/>
              </a:spcAft>
              <a:buSzPts val="1120"/>
              <a:buNone/>
              <a:defRPr>
                <a:solidFill>
                  <a:srgbClr val="888888"/>
                </a:solidFill>
              </a:defRPr>
            </a:lvl4pPr>
            <a:lvl5pPr lvl="4" algn="ctr">
              <a:spcBef>
                <a:spcPts val="1000"/>
              </a:spcBef>
              <a:spcAft>
                <a:spcPts val="0"/>
              </a:spcAft>
              <a:buSzPts val="1120"/>
              <a:buNone/>
              <a:defRPr>
                <a:solidFill>
                  <a:srgbClr val="888888"/>
                </a:solidFill>
              </a:defRPr>
            </a:lvl5pPr>
            <a:lvl6pPr lvl="5" algn="ctr">
              <a:spcBef>
                <a:spcPts val="1000"/>
              </a:spcBef>
              <a:spcAft>
                <a:spcPts val="0"/>
              </a:spcAft>
              <a:buSzPts val="1120"/>
              <a:buNone/>
              <a:defRPr>
                <a:solidFill>
                  <a:srgbClr val="888888"/>
                </a:solidFill>
              </a:defRPr>
            </a:lvl6pPr>
            <a:lvl7pPr lvl="6" algn="ctr">
              <a:spcBef>
                <a:spcPts val="1000"/>
              </a:spcBef>
              <a:spcAft>
                <a:spcPts val="0"/>
              </a:spcAft>
              <a:buSzPts val="1120"/>
              <a:buNone/>
              <a:defRPr>
                <a:solidFill>
                  <a:srgbClr val="888888"/>
                </a:solidFill>
              </a:defRPr>
            </a:lvl7pPr>
            <a:lvl8pPr lvl="7" algn="ctr">
              <a:spcBef>
                <a:spcPts val="1000"/>
              </a:spcBef>
              <a:spcAft>
                <a:spcPts val="0"/>
              </a:spcAft>
              <a:buSzPts val="1120"/>
              <a:buNone/>
              <a:defRPr>
                <a:solidFill>
                  <a:srgbClr val="888888"/>
                </a:solidFill>
              </a:defRPr>
            </a:lvl8pPr>
            <a:lvl9pPr lvl="8" algn="ctr">
              <a:spcBef>
                <a:spcPts val="1000"/>
              </a:spcBef>
              <a:spcAft>
                <a:spcPts val="0"/>
              </a:spcAft>
              <a:buSzPts val="1120"/>
              <a:buNone/>
              <a:defRPr>
                <a:solidFill>
                  <a:srgbClr val="888888"/>
                </a:solidFill>
              </a:defRPr>
            </a:lvl9pPr>
          </a:lstStyle>
          <a:p>
            <a:endParaRPr/>
          </a:p>
        </p:txBody>
      </p:sp>
      <p:sp>
        <p:nvSpPr>
          <p:cNvPr id="20" name="Google Shape;20;p1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5"/>
        <p:cNvGrpSpPr/>
        <p:nvPr/>
      </p:nvGrpSpPr>
      <p:grpSpPr>
        <a:xfrm>
          <a:off x="0" y="0"/>
          <a:ext cx="0" cy="0"/>
          <a:chOff x="0" y="0"/>
          <a:chExt cx="0" cy="0"/>
        </a:xfrm>
      </p:grpSpPr>
      <p:sp>
        <p:nvSpPr>
          <p:cNvPr id="86" name="Google Shape;86;p27"/>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7"/>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88" name="Google Shape;88;p27"/>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9" name="Google Shape;89;p2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92"/>
        <p:cNvGrpSpPr/>
        <p:nvPr/>
      </p:nvGrpSpPr>
      <p:grpSpPr>
        <a:xfrm>
          <a:off x="0" y="0"/>
          <a:ext cx="0" cy="0"/>
          <a:chOff x="0" y="0"/>
          <a:chExt cx="0" cy="0"/>
        </a:xfrm>
      </p:grpSpPr>
      <p:sp>
        <p:nvSpPr>
          <p:cNvPr id="93" name="Google Shape;93;p28"/>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8"/>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5" name="Google Shape;95;p28"/>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6" name="Google Shape;96;p2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9"/>
        <p:cNvGrpSpPr/>
        <p:nvPr/>
      </p:nvGrpSpPr>
      <p:grpSpPr>
        <a:xfrm>
          <a:off x="0" y="0"/>
          <a:ext cx="0" cy="0"/>
          <a:chOff x="0" y="0"/>
          <a:chExt cx="0" cy="0"/>
        </a:xfrm>
      </p:grpSpPr>
      <p:sp>
        <p:nvSpPr>
          <p:cNvPr id="100" name="Google Shape;100;p29"/>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9"/>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2" name="Google Shape;102;p2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2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05"/>
        <p:cNvGrpSpPr/>
        <p:nvPr/>
      </p:nvGrpSpPr>
      <p:grpSpPr>
        <a:xfrm>
          <a:off x="0" y="0"/>
          <a:ext cx="0" cy="0"/>
          <a:chOff x="0" y="0"/>
          <a:chExt cx="0" cy="0"/>
        </a:xfrm>
      </p:grpSpPr>
      <p:sp>
        <p:nvSpPr>
          <p:cNvPr id="106" name="Google Shape;106;p30"/>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30"/>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86D1D8"/>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8" name="Google Shape;108;p30"/>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9" name="Google Shape;109;p3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3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3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
        <p:nvSpPr>
          <p:cNvPr id="112" name="Google Shape;112;p30"/>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a:solidFill>
                  <a:srgbClr val="86D1D8"/>
                </a:solidFill>
                <a:latin typeface="Arial"/>
                <a:ea typeface="Arial"/>
                <a:cs typeface="Arial"/>
                <a:sym typeface="Arial"/>
              </a:rPr>
              <a:t>“</a:t>
            </a:r>
            <a:endParaRPr/>
          </a:p>
        </p:txBody>
      </p:sp>
      <p:sp>
        <p:nvSpPr>
          <p:cNvPr id="113" name="Google Shape;113;p30"/>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a:solidFill>
                  <a:srgbClr val="86D1D8"/>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14"/>
        <p:cNvGrpSpPr/>
        <p:nvPr/>
      </p:nvGrpSpPr>
      <p:grpSpPr>
        <a:xfrm>
          <a:off x="0" y="0"/>
          <a:ext cx="0" cy="0"/>
          <a:chOff x="0" y="0"/>
          <a:chExt cx="0" cy="0"/>
        </a:xfrm>
      </p:grpSpPr>
      <p:sp>
        <p:nvSpPr>
          <p:cNvPr id="115" name="Google Shape;115;p31"/>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31"/>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117" name="Google Shape;117;p3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3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3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20"/>
        <p:cNvGrpSpPr/>
        <p:nvPr/>
      </p:nvGrpSpPr>
      <p:grpSpPr>
        <a:xfrm>
          <a:off x="0" y="0"/>
          <a:ext cx="0" cy="0"/>
          <a:chOff x="0" y="0"/>
          <a:chExt cx="0" cy="0"/>
        </a:xfrm>
      </p:grpSpPr>
      <p:sp>
        <p:nvSpPr>
          <p:cNvPr id="121" name="Google Shape;121;p32"/>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32"/>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3" name="Google Shape;123;p32"/>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4" name="Google Shape;124;p32"/>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5" name="Google Shape;125;p32"/>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6" name="Google Shape;126;p32"/>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7" name="Google Shape;127;p32"/>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28" name="Google Shape;128;p32"/>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29" name="Google Shape;129;p32"/>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30" name="Google Shape;130;p3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3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3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33"/>
        <p:cNvGrpSpPr/>
        <p:nvPr/>
      </p:nvGrpSpPr>
      <p:grpSpPr>
        <a:xfrm>
          <a:off x="0" y="0"/>
          <a:ext cx="0" cy="0"/>
          <a:chOff x="0" y="0"/>
          <a:chExt cx="0" cy="0"/>
        </a:xfrm>
      </p:grpSpPr>
      <p:sp>
        <p:nvSpPr>
          <p:cNvPr id="134" name="Google Shape;134;p3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33"/>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36" name="Google Shape;136;p33"/>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37" name="Google Shape;137;p33"/>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38" name="Google Shape;138;p33"/>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39" name="Google Shape;139;p33"/>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40" name="Google Shape;140;p33"/>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41" name="Google Shape;141;p33"/>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42" name="Google Shape;142;p33"/>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43" name="Google Shape;143;p33"/>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44" name="Google Shape;144;p33"/>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45" name="Google Shape;145;p33"/>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46" name="Google Shape;146;p3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3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3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9"/>
        <p:cNvGrpSpPr/>
        <p:nvPr/>
      </p:nvGrpSpPr>
      <p:grpSpPr>
        <a:xfrm>
          <a:off x="0" y="0"/>
          <a:ext cx="0" cy="0"/>
          <a:chOff x="0" y="0"/>
          <a:chExt cx="0" cy="0"/>
        </a:xfrm>
      </p:grpSpPr>
      <p:sp>
        <p:nvSpPr>
          <p:cNvPr id="150" name="Google Shape;150;p3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34"/>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52" name="Google Shape;152;p3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3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3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5"/>
        <p:cNvGrpSpPr/>
        <p:nvPr/>
      </p:nvGrpSpPr>
      <p:grpSpPr>
        <a:xfrm>
          <a:off x="0" y="0"/>
          <a:ext cx="0" cy="0"/>
          <a:chOff x="0" y="0"/>
          <a:chExt cx="0" cy="0"/>
        </a:xfrm>
      </p:grpSpPr>
      <p:sp>
        <p:nvSpPr>
          <p:cNvPr id="156" name="Google Shape;156;p35"/>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35"/>
          <p:cNvSpPr txBox="1">
            <a:spLocks noGrp="1"/>
          </p:cNvSpPr>
          <p:nvPr>
            <p:ph type="body" idx="1"/>
          </p:nvPr>
        </p:nvSpPr>
        <p:spPr>
          <a:xfrm rot="5400000">
            <a:off x="1679575"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58" name="Google Shape;158;p3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3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3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5"/>
        <p:cNvGrpSpPr/>
        <p:nvPr/>
      </p:nvGrpSpPr>
      <p:grpSpPr>
        <a:xfrm>
          <a:off x="0" y="0"/>
          <a:ext cx="0" cy="0"/>
          <a:chOff x="0" y="0"/>
          <a:chExt cx="0" cy="0"/>
        </a:xfrm>
      </p:grpSpPr>
      <p:sp>
        <p:nvSpPr>
          <p:cNvPr id="36" name="Google Shape;36;p18"/>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8"/>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38" name="Google Shape;38;p1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
        <p:nvSpPr>
          <p:cNvPr id="42" name="Google Shape;42;p2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5"/>
        <p:cNvGrpSpPr/>
        <p:nvPr/>
      </p:nvGrpSpPr>
      <p:grpSpPr>
        <a:xfrm>
          <a:off x="0" y="0"/>
          <a:ext cx="0" cy="0"/>
          <a:chOff x="0" y="0"/>
          <a:chExt cx="0" cy="0"/>
        </a:xfrm>
      </p:grpSpPr>
      <p:sp>
        <p:nvSpPr>
          <p:cNvPr id="46" name="Google Shape;46;p2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1"/>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8" name="Google Shape;48;p2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1"/>
        <p:cNvGrpSpPr/>
        <p:nvPr/>
      </p:nvGrpSpPr>
      <p:grpSpPr>
        <a:xfrm>
          <a:off x="0" y="0"/>
          <a:ext cx="0" cy="0"/>
          <a:chOff x="0" y="0"/>
          <a:chExt cx="0" cy="0"/>
        </a:xfrm>
      </p:grpSpPr>
      <p:sp>
        <p:nvSpPr>
          <p:cNvPr id="52" name="Google Shape;52;p22"/>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2"/>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54" name="Google Shape;54;p2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60" name="Google Shape;60;p23"/>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61" name="Google Shape;61;p2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4"/>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7" name="Google Shape;67;p24"/>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68" name="Google Shape;68;p24"/>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9" name="Google Shape;69;p24"/>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70" name="Google Shape;70;p2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2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8"/>
        <p:cNvGrpSpPr/>
        <p:nvPr/>
      </p:nvGrpSpPr>
      <p:grpSpPr>
        <a:xfrm>
          <a:off x="0" y="0"/>
          <a:ext cx="0" cy="0"/>
          <a:chOff x="0" y="0"/>
          <a:chExt cx="0" cy="0"/>
        </a:xfrm>
      </p:grpSpPr>
      <p:sp>
        <p:nvSpPr>
          <p:cNvPr id="79" name="Google Shape;79;p26"/>
          <p:cNvSpPr txBox="1">
            <a:spLocks noGrp="1"/>
          </p:cNvSpPr>
          <p:nvPr>
            <p:ph type="title"/>
          </p:nvPr>
        </p:nvSpPr>
        <p:spPr>
          <a:xfrm>
            <a:off x="1154953" y="1447800"/>
            <a:ext cx="3401064" cy="1447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6"/>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19"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81" name="Google Shape;81;p26"/>
          <p:cNvSpPr txBox="1">
            <a:spLocks noGrp="1"/>
          </p:cNvSpPr>
          <p:nvPr>
            <p:ph type="body" idx="2"/>
          </p:nvPr>
        </p:nvSpPr>
        <p:spPr>
          <a:xfrm>
            <a:off x="1154953"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2" name="Google Shape;82;p2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theme" Target="../theme/theme2.xml"/><Relationship Id="rId3" Type="http://schemas.openxmlformats.org/officeDocument/2006/relationships/slideLayout" Target="../slideLayouts/slideLayout4.xml"/><Relationship Id="rId21" Type="http://schemas.openxmlformats.org/officeDocument/2006/relationships/image" Target="../media/image3.png"/><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image" Target="../media/image5.png"/><Relationship Id="rId10" Type="http://schemas.openxmlformats.org/officeDocument/2006/relationships/slideLayout" Target="../slideLayouts/slideLayout11.xml"/><Relationship Id="rId19" Type="http://schemas.openxmlformats.org/officeDocument/2006/relationships/image" Target="../media/image6.png"/><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
        <p:cNvGrpSpPr/>
        <p:nvPr/>
      </p:nvGrpSpPr>
      <p:grpSpPr>
        <a:xfrm>
          <a:off x="0" y="0"/>
          <a:ext cx="0" cy="0"/>
          <a:chOff x="0" y="0"/>
          <a:chExt cx="0" cy="0"/>
        </a:xfrm>
      </p:grpSpPr>
      <p:pic>
        <p:nvPicPr>
          <p:cNvPr id="6" name="Google Shape;6;p17"/>
          <p:cNvPicPr preferRelativeResize="0"/>
          <p:nvPr/>
        </p:nvPicPr>
        <p:blipFill rotWithShape="1">
          <a:blip r:embed="rId4">
            <a:alphaModFix/>
          </a:blip>
          <a:srcRect l="3613"/>
          <a:stretch/>
        </p:blipFill>
        <p:spPr>
          <a:xfrm>
            <a:off x="0" y="2669685"/>
            <a:ext cx="4037012" cy="4188315"/>
          </a:xfrm>
          <a:prstGeom prst="rect">
            <a:avLst/>
          </a:prstGeom>
          <a:noFill/>
          <a:ln>
            <a:noFill/>
          </a:ln>
        </p:spPr>
      </p:pic>
      <p:pic>
        <p:nvPicPr>
          <p:cNvPr id="7" name="Google Shape;7;p17"/>
          <p:cNvPicPr preferRelativeResize="0"/>
          <p:nvPr/>
        </p:nvPicPr>
        <p:blipFill rotWithShape="1">
          <a:blip r:embed="rId5">
            <a:alphaModFix/>
          </a:blip>
          <a:srcRect l="35640"/>
          <a:stretch/>
        </p:blipFill>
        <p:spPr>
          <a:xfrm>
            <a:off x="0" y="2892347"/>
            <a:ext cx="1522412" cy="2365453"/>
          </a:xfrm>
          <a:prstGeom prst="rect">
            <a:avLst/>
          </a:prstGeom>
          <a:noFill/>
          <a:ln>
            <a:noFill/>
          </a:ln>
        </p:spPr>
      </p:pic>
      <p:sp>
        <p:nvSpPr>
          <p:cNvPr id="8" name="Google Shape;8;p17"/>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9;p17"/>
          <p:cNvPicPr preferRelativeResize="0"/>
          <p:nvPr/>
        </p:nvPicPr>
        <p:blipFill rotWithShape="1">
          <a:blip r:embed="rId6">
            <a:alphaModFix/>
          </a:blip>
          <a:srcRect t="28812"/>
          <a:stretch/>
        </p:blipFill>
        <p:spPr>
          <a:xfrm>
            <a:off x="7999412" y="0"/>
            <a:ext cx="1603387" cy="1141407"/>
          </a:xfrm>
          <a:prstGeom prst="rect">
            <a:avLst/>
          </a:prstGeom>
          <a:noFill/>
          <a:ln>
            <a:noFill/>
          </a:ln>
        </p:spPr>
      </p:pic>
      <p:pic>
        <p:nvPicPr>
          <p:cNvPr id="10" name="Google Shape;10;p17"/>
          <p:cNvPicPr preferRelativeResize="0"/>
          <p:nvPr/>
        </p:nvPicPr>
        <p:blipFill rotWithShape="1">
          <a:blip r:embed="rId7">
            <a:alphaModFix/>
          </a:blip>
          <a:srcRect b="23320"/>
          <a:stretch/>
        </p:blipFill>
        <p:spPr>
          <a:xfrm>
            <a:off x="8605878" y="6096000"/>
            <a:ext cx="993734" cy="762000"/>
          </a:xfrm>
          <a:prstGeom prst="rect">
            <a:avLst/>
          </a:prstGeom>
          <a:noFill/>
          <a:ln>
            <a:noFill/>
          </a:ln>
        </p:spPr>
      </p:pic>
      <p:sp>
        <p:nvSpPr>
          <p:cNvPr id="11" name="Google Shape;11;p17"/>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2"/>
              </a:buClr>
              <a:buSzPts val="4200"/>
              <a:buFont typeface="Century Gothic"/>
              <a:buNone/>
              <a:defRPr sz="4200" b="0" i="0" u="none" strike="noStrike" cap="none">
                <a:solidFill>
                  <a:schemeClr val="dk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3" name="Google Shape;13;p17"/>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F7F7F7"/>
              </a:buClr>
              <a:buSzPts val="1600"/>
              <a:buFont typeface="Noto Sans Symbols"/>
              <a:buChar char="►"/>
              <a:defRPr sz="2000" b="0" i="0" u="none" strike="noStrike" cap="none">
                <a:solidFill>
                  <a:schemeClr val="dk1"/>
                </a:solidFill>
                <a:latin typeface="Century Gothic"/>
                <a:ea typeface="Century Gothic"/>
                <a:cs typeface="Century Gothic"/>
                <a:sym typeface="Century Gothic"/>
              </a:defRPr>
            </a:lvl1pPr>
            <a:lvl2pPr marL="914400" marR="0" lvl="1" indent="-320040" algn="l" rtl="0">
              <a:spcBef>
                <a:spcPts val="1000"/>
              </a:spcBef>
              <a:spcAft>
                <a:spcPts val="0"/>
              </a:spcAft>
              <a:buClr>
                <a:srgbClr val="F7F7F7"/>
              </a:buClr>
              <a:buSzPts val="1440"/>
              <a:buFont typeface="Noto Sans Symbols"/>
              <a:buChar char="►"/>
              <a:defRPr sz="1800" b="0" i="0" u="none" strike="noStrike" cap="none">
                <a:solidFill>
                  <a:schemeClr val="dk1"/>
                </a:solidFill>
                <a:latin typeface="Century Gothic"/>
                <a:ea typeface="Century Gothic"/>
                <a:cs typeface="Century Gothic"/>
                <a:sym typeface="Century Gothic"/>
              </a:defRPr>
            </a:lvl2pPr>
            <a:lvl3pPr marL="1371600" marR="0" lvl="2" indent="-309880" algn="l" rtl="0">
              <a:spcBef>
                <a:spcPts val="1000"/>
              </a:spcBef>
              <a:spcAft>
                <a:spcPts val="0"/>
              </a:spcAft>
              <a:buClr>
                <a:srgbClr val="F7F7F7"/>
              </a:buClr>
              <a:buSzPts val="1280"/>
              <a:buFont typeface="Noto Sans Symbols"/>
              <a:buChar char="►"/>
              <a:defRPr sz="1600" b="0" i="0" u="none" strike="noStrike" cap="none">
                <a:solidFill>
                  <a:schemeClr val="dk1"/>
                </a:solidFill>
                <a:latin typeface="Century Gothic"/>
                <a:ea typeface="Century Gothic"/>
                <a:cs typeface="Century Gothic"/>
                <a:sym typeface="Century Gothic"/>
              </a:defRPr>
            </a:lvl3pPr>
            <a:lvl4pPr marL="1828800" marR="0" lvl="3" indent="-299719"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4pPr>
            <a:lvl5pPr marL="2286000" marR="0" lvl="4"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5pPr>
            <a:lvl6pPr marL="2743200" marR="0" lvl="5"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6pPr>
            <a:lvl7pPr marL="3200400" marR="0" lvl="6"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7pPr>
            <a:lvl8pPr marL="3657600" marR="0" lvl="7"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8pPr>
            <a:lvl9pPr marL="4114800" marR="0" lvl="8" indent="-299720" algn="l" rtl="0">
              <a:spcBef>
                <a:spcPts val="1000"/>
              </a:spcBef>
              <a:spcAft>
                <a:spcPts val="0"/>
              </a:spcAft>
              <a:buClr>
                <a:srgbClr val="F7F7F7"/>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 name="Google Shape;14;p1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5" name="Google Shape;15;p1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6" name="Google Shape;16;p1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rgbClr val="888888"/>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rgbClr val="888888"/>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rgbClr val="888888"/>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rgbClr val="888888"/>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rgbClr val="888888"/>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rgbClr val="888888"/>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rgbClr val="888888"/>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rgbClr val="888888"/>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rgbClr val="888888"/>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23"/>
        <p:cNvGrpSpPr/>
        <p:nvPr/>
      </p:nvGrpSpPr>
      <p:grpSpPr>
        <a:xfrm>
          <a:off x="0" y="0"/>
          <a:ext cx="0" cy="0"/>
          <a:chOff x="0" y="0"/>
          <a:chExt cx="0" cy="0"/>
        </a:xfrm>
      </p:grpSpPr>
      <p:pic>
        <p:nvPicPr>
          <p:cNvPr id="24" name="Google Shape;24;p16"/>
          <p:cNvPicPr preferRelativeResize="0"/>
          <p:nvPr/>
        </p:nvPicPr>
        <p:blipFill rotWithShape="1">
          <a:blip r:embed="rId20">
            <a:alphaModFix/>
          </a:blip>
          <a:srcRect l="3613"/>
          <a:stretch/>
        </p:blipFill>
        <p:spPr>
          <a:xfrm>
            <a:off x="0" y="2669685"/>
            <a:ext cx="4037012" cy="4188315"/>
          </a:xfrm>
          <a:prstGeom prst="rect">
            <a:avLst/>
          </a:prstGeom>
          <a:noFill/>
          <a:ln>
            <a:noFill/>
          </a:ln>
        </p:spPr>
      </p:pic>
      <p:pic>
        <p:nvPicPr>
          <p:cNvPr id="25" name="Google Shape;25;p16"/>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26" name="Google Shape;26;p16"/>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Google Shape;27;p16"/>
          <p:cNvPicPr preferRelativeResize="0"/>
          <p:nvPr/>
        </p:nvPicPr>
        <p:blipFill rotWithShape="1">
          <a:blip r:embed="rId22">
            <a:alphaModFix/>
          </a:blip>
          <a:srcRect t="28812"/>
          <a:stretch/>
        </p:blipFill>
        <p:spPr>
          <a:xfrm>
            <a:off x="7999412" y="0"/>
            <a:ext cx="1603387" cy="1141407"/>
          </a:xfrm>
          <a:prstGeom prst="rect">
            <a:avLst/>
          </a:prstGeom>
          <a:noFill/>
          <a:ln>
            <a:noFill/>
          </a:ln>
        </p:spPr>
      </p:pic>
      <p:pic>
        <p:nvPicPr>
          <p:cNvPr id="28" name="Google Shape;28;p16"/>
          <p:cNvPicPr preferRelativeResize="0"/>
          <p:nvPr/>
        </p:nvPicPr>
        <p:blipFill rotWithShape="1">
          <a:blip r:embed="rId23">
            <a:alphaModFix/>
          </a:blip>
          <a:srcRect b="23320"/>
          <a:stretch/>
        </p:blipFill>
        <p:spPr>
          <a:xfrm>
            <a:off x="8605878" y="6096000"/>
            <a:ext cx="993734" cy="762000"/>
          </a:xfrm>
          <a:prstGeom prst="rect">
            <a:avLst/>
          </a:prstGeom>
          <a:noFill/>
          <a:ln>
            <a:noFill/>
          </a:ln>
        </p:spPr>
      </p:pic>
      <p:sp>
        <p:nvSpPr>
          <p:cNvPr id="29" name="Google Shape;29;p16"/>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31" name="Google Shape;31;p16"/>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86D1D8"/>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rgbClr val="86D1D8"/>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rgbClr val="86D1D8"/>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32" name="Google Shape;32;p1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33" name="Google Shape;33;p1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34" name="Google Shape;34;p1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A8A8A8"/>
            </a:gs>
          </a:gsLst>
          <a:path path="circle">
            <a:fillToRect r="100000" b="100000"/>
          </a:path>
          <a:tileRect l="-100000" t="-100000"/>
        </a:gradFill>
        <a:effectLst/>
      </p:bgPr>
    </p:bg>
    <p:spTree>
      <p:nvGrpSpPr>
        <p:cNvPr id="1" name="Shape 164"/>
        <p:cNvGrpSpPr/>
        <p:nvPr/>
      </p:nvGrpSpPr>
      <p:grpSpPr>
        <a:xfrm>
          <a:off x="0" y="0"/>
          <a:ext cx="0" cy="0"/>
          <a:chOff x="0" y="0"/>
          <a:chExt cx="0" cy="0"/>
        </a:xfrm>
      </p:grpSpPr>
      <p:sp>
        <p:nvSpPr>
          <p:cNvPr id="165" name="Google Shape;165;p1"/>
          <p:cNvSpPr/>
          <p:nvPr/>
        </p:nvSpPr>
        <p:spPr>
          <a:xfrm>
            <a:off x="0" y="-5"/>
            <a:ext cx="12191696" cy="4730744"/>
          </a:xfrm>
          <a:prstGeom prst="rect">
            <a:avLst/>
          </a:prstGeom>
          <a:gradFill>
            <a:gsLst>
              <a:gs pos="0">
                <a:srgbClr val="3177EE"/>
              </a:gs>
              <a:gs pos="100000">
                <a:srgbClr val="113D8A"/>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66" name="Google Shape;166;p1"/>
          <p:cNvSpPr/>
          <p:nvPr/>
        </p:nvSpPr>
        <p:spPr>
          <a:xfrm>
            <a:off x="8719939" y="3753695"/>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dk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entury Gothic"/>
              <a:ea typeface="Century Gothic"/>
              <a:cs typeface="Century Gothic"/>
              <a:sym typeface="Century Gothic"/>
            </a:endParaRPr>
          </a:p>
        </p:txBody>
      </p:sp>
      <p:sp>
        <p:nvSpPr>
          <p:cNvPr id="167" name="Google Shape;167;p1"/>
          <p:cNvSpPr/>
          <p:nvPr/>
        </p:nvSpPr>
        <p:spPr>
          <a:xfrm>
            <a:off x="0" y="4055533"/>
            <a:ext cx="12192000" cy="2802467"/>
          </a:xfrm>
          <a:custGeom>
            <a:avLst/>
            <a:gdLst/>
            <a:ahLst/>
            <a:cxnLst/>
            <a:rect l="l" t="t" r="r" b="b"/>
            <a:pathLst>
              <a:path w="12192000" h="2802467" extrusionOk="0">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gradFill>
            <a:gsLst>
              <a:gs pos="0">
                <a:srgbClr val="FFFFFF"/>
              </a:gs>
              <a:gs pos="100000">
                <a:srgbClr val="A8A8A8"/>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68" name="Google Shape;168;p1"/>
          <p:cNvSpPr txBox="1">
            <a:spLocks noGrp="1"/>
          </p:cNvSpPr>
          <p:nvPr>
            <p:ph type="ctrTitle"/>
          </p:nvPr>
        </p:nvSpPr>
        <p:spPr>
          <a:xfrm>
            <a:off x="965505" y="623571"/>
            <a:ext cx="10260990" cy="3523885"/>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6000"/>
              <a:buFont typeface="Century Gothic"/>
              <a:buNone/>
            </a:pPr>
            <a:r>
              <a:rPr lang="en-US" sz="4900" dirty="0">
                <a:solidFill>
                  <a:schemeClr val="lt1"/>
                </a:solidFill>
              </a:rPr>
              <a:t> AI moderation of </a:t>
            </a:r>
            <a:r>
              <a:rPr lang="en-US" sz="4900" dirty="0" err="1">
                <a:solidFill>
                  <a:schemeClr val="lt1"/>
                </a:solidFill>
              </a:rPr>
              <a:t>chatbot</a:t>
            </a:r>
            <a:r>
              <a:rPr lang="en-US" sz="4900" dirty="0">
                <a:solidFill>
                  <a:schemeClr val="lt1"/>
                </a:solidFill>
              </a:rPr>
              <a:t> feed using intent classification and entity </a:t>
            </a:r>
            <a:r>
              <a:rPr lang="en-US" sz="4900" dirty="0" smtClean="0">
                <a:solidFill>
                  <a:schemeClr val="lt1"/>
                </a:solidFill>
              </a:rPr>
              <a:t>recognition for Higher Education Support System</a:t>
            </a:r>
            <a:endParaRPr sz="700" b="1" dirty="0">
              <a:solidFill>
                <a:schemeClr val="dk1"/>
              </a:solidFill>
              <a:latin typeface="Calibri"/>
              <a:ea typeface="Calibri"/>
              <a:cs typeface="Calibri"/>
              <a:sym typeface="Calibri"/>
            </a:endParaRPr>
          </a:p>
          <a:p>
            <a:pPr marL="0" lvl="0" indent="0" algn="ctr" rtl="0">
              <a:spcBef>
                <a:spcPts val="0"/>
              </a:spcBef>
              <a:spcAft>
                <a:spcPts val="0"/>
              </a:spcAft>
              <a:buClr>
                <a:schemeClr val="lt1"/>
              </a:buClr>
              <a:buSzPts val="6000"/>
              <a:buFont typeface="Century Gothic"/>
              <a:buNone/>
            </a:pPr>
            <a:endParaRPr sz="4900" dirty="0">
              <a:solidFill>
                <a:schemeClr val="lt1"/>
              </a:solidFill>
            </a:endParaRPr>
          </a:p>
        </p:txBody>
      </p:sp>
      <p:sp>
        <p:nvSpPr>
          <p:cNvPr id="169" name="Google Shape;169;p1"/>
          <p:cNvSpPr txBox="1"/>
          <p:nvPr/>
        </p:nvSpPr>
        <p:spPr>
          <a:xfrm>
            <a:off x="6718600" y="4485450"/>
            <a:ext cx="4899600" cy="156962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400" b="1" i="0" u="none" strike="noStrike" cap="none" dirty="0">
                <a:solidFill>
                  <a:srgbClr val="002060"/>
                </a:solidFill>
                <a:latin typeface="Century Gothic"/>
                <a:ea typeface="Century Gothic"/>
                <a:cs typeface="Century Gothic"/>
                <a:sym typeface="Century Gothic"/>
              </a:rPr>
              <a:t>Presented by</a:t>
            </a:r>
            <a:endParaRPr sz="2400" dirty="0"/>
          </a:p>
          <a:p>
            <a:pPr marL="0" marR="0" lvl="0" indent="0" algn="r" rtl="0">
              <a:spcBef>
                <a:spcPts val="0"/>
              </a:spcBef>
              <a:spcAft>
                <a:spcPts val="0"/>
              </a:spcAft>
              <a:buNone/>
            </a:pPr>
            <a:r>
              <a:rPr lang="en-US" sz="2400" b="1" dirty="0" err="1">
                <a:solidFill>
                  <a:srgbClr val="002060"/>
                </a:solidFill>
                <a:latin typeface="Century Gothic"/>
                <a:ea typeface="Century Gothic"/>
                <a:cs typeface="Century Gothic"/>
                <a:sym typeface="Century Gothic"/>
              </a:rPr>
              <a:t>T.Nagaraju</a:t>
            </a:r>
            <a:endParaRPr sz="2400" dirty="0"/>
          </a:p>
          <a:p>
            <a:pPr marL="0" marR="0" lvl="0" indent="0" algn="l" rtl="0">
              <a:spcBef>
                <a:spcPts val="0"/>
              </a:spcBef>
              <a:spcAft>
                <a:spcPts val="0"/>
              </a:spcAft>
              <a:buNone/>
            </a:pPr>
            <a:endParaRPr sz="2400" b="1" dirty="0">
              <a:solidFill>
                <a:srgbClr val="002060"/>
              </a:solidFill>
              <a:latin typeface="Century Gothic"/>
              <a:ea typeface="Century Gothic"/>
              <a:cs typeface="Century Gothic"/>
              <a:sym typeface="Century Gothic"/>
            </a:endParaRPr>
          </a:p>
          <a:p>
            <a:pPr marL="0" marR="0" lvl="0" indent="0" algn="l" rtl="0">
              <a:spcBef>
                <a:spcPts val="0"/>
              </a:spcBef>
              <a:spcAft>
                <a:spcPts val="0"/>
              </a:spcAft>
              <a:buNone/>
            </a:pPr>
            <a:endParaRPr sz="2400" dirty="0"/>
          </a:p>
        </p:txBody>
      </p:sp>
      <p:pic>
        <p:nvPicPr>
          <p:cNvPr id="170" name="Google Shape;170;p1"/>
          <p:cNvPicPr preferRelativeResize="0"/>
          <p:nvPr/>
        </p:nvPicPr>
        <p:blipFill>
          <a:blip r:embed="rId3">
            <a:alphaModFix/>
          </a:blip>
          <a:stretch>
            <a:fillRect/>
          </a:stretch>
        </p:blipFill>
        <p:spPr>
          <a:xfrm>
            <a:off x="0" y="4055525"/>
            <a:ext cx="7192525" cy="2802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4"/>
        <p:cNvGrpSpPr/>
        <p:nvPr/>
      </p:nvGrpSpPr>
      <p:grpSpPr>
        <a:xfrm>
          <a:off x="0" y="0"/>
          <a:ext cx="0" cy="0"/>
          <a:chOff x="0" y="0"/>
          <a:chExt cx="0" cy="0"/>
        </a:xfrm>
      </p:grpSpPr>
      <p:pic>
        <p:nvPicPr>
          <p:cNvPr id="295" name="Google Shape;295;p11"/>
          <p:cNvPicPr preferRelativeResize="0"/>
          <p:nvPr/>
        </p:nvPicPr>
        <p:blipFill rotWithShape="1">
          <a:blip r:embed="rId3">
            <a:alphaModFix/>
          </a:blip>
          <a:srcRect l="3613"/>
          <a:stretch/>
        </p:blipFill>
        <p:spPr>
          <a:xfrm>
            <a:off x="0" y="2669685"/>
            <a:ext cx="4037012" cy="4188315"/>
          </a:xfrm>
          <a:prstGeom prst="rect">
            <a:avLst/>
          </a:prstGeom>
          <a:noFill/>
          <a:ln>
            <a:noFill/>
          </a:ln>
        </p:spPr>
      </p:pic>
      <p:pic>
        <p:nvPicPr>
          <p:cNvPr id="296" name="Google Shape;296;p11"/>
          <p:cNvPicPr preferRelativeResize="0"/>
          <p:nvPr/>
        </p:nvPicPr>
        <p:blipFill rotWithShape="1">
          <a:blip r:embed="rId4">
            <a:alphaModFix/>
          </a:blip>
          <a:srcRect l="35640"/>
          <a:stretch/>
        </p:blipFill>
        <p:spPr>
          <a:xfrm>
            <a:off x="0" y="2892347"/>
            <a:ext cx="1522412" cy="2365453"/>
          </a:xfrm>
          <a:prstGeom prst="rect">
            <a:avLst/>
          </a:prstGeom>
          <a:noFill/>
          <a:ln>
            <a:noFill/>
          </a:ln>
        </p:spPr>
      </p:pic>
      <p:sp>
        <p:nvSpPr>
          <p:cNvPr id="297" name="Google Shape;297;p11"/>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8" name="Google Shape;298;p11"/>
          <p:cNvPicPr preferRelativeResize="0"/>
          <p:nvPr/>
        </p:nvPicPr>
        <p:blipFill rotWithShape="1">
          <a:blip r:embed="rId5">
            <a:alphaModFix/>
          </a:blip>
          <a:srcRect t="28812"/>
          <a:stretch/>
        </p:blipFill>
        <p:spPr>
          <a:xfrm>
            <a:off x="7999412" y="0"/>
            <a:ext cx="1603387" cy="1141407"/>
          </a:xfrm>
          <a:prstGeom prst="rect">
            <a:avLst/>
          </a:prstGeom>
          <a:noFill/>
          <a:ln>
            <a:noFill/>
          </a:ln>
        </p:spPr>
      </p:pic>
      <p:pic>
        <p:nvPicPr>
          <p:cNvPr id="299" name="Google Shape;299;p11"/>
          <p:cNvPicPr preferRelativeResize="0"/>
          <p:nvPr/>
        </p:nvPicPr>
        <p:blipFill rotWithShape="1">
          <a:blip r:embed="rId6">
            <a:alphaModFix/>
          </a:blip>
          <a:srcRect b="23320"/>
          <a:stretch/>
        </p:blipFill>
        <p:spPr>
          <a:xfrm>
            <a:off x="8605878" y="6096000"/>
            <a:ext cx="993734" cy="762000"/>
          </a:xfrm>
          <a:prstGeom prst="rect">
            <a:avLst/>
          </a:prstGeom>
          <a:noFill/>
          <a:ln>
            <a:noFill/>
          </a:ln>
        </p:spPr>
      </p:pic>
      <p:sp>
        <p:nvSpPr>
          <p:cNvPr id="300" name="Google Shape;300;p1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1"/>
          <p:cNvSpPr/>
          <p:nvPr/>
        </p:nvSpPr>
        <p:spPr>
          <a:xfrm>
            <a:off x="0" y="0"/>
            <a:ext cx="3833400" cy="68580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entury Gothic"/>
              <a:ea typeface="Century Gothic"/>
              <a:cs typeface="Century Gothic"/>
              <a:sym typeface="Century Gothic"/>
            </a:endParaRPr>
          </a:p>
        </p:txBody>
      </p:sp>
      <p:sp>
        <p:nvSpPr>
          <p:cNvPr id="302" name="Google Shape;302;p11"/>
          <p:cNvSpPr txBox="1">
            <a:spLocks noGrp="1"/>
          </p:cNvSpPr>
          <p:nvPr>
            <p:ph type="ctrTitle"/>
          </p:nvPr>
        </p:nvSpPr>
        <p:spPr>
          <a:xfrm>
            <a:off x="-39689" y="690879"/>
            <a:ext cx="3681900" cy="5557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FFFF"/>
              </a:buClr>
              <a:buSzPts val="4200"/>
              <a:buFont typeface="Century Gothic"/>
              <a:buNone/>
            </a:pPr>
            <a:r>
              <a:rPr lang="en-US" sz="4200" dirty="0" smtClean="0">
                <a:solidFill>
                  <a:srgbClr val="FFFFFF"/>
                </a:solidFill>
              </a:rPr>
              <a:t>Technologies used</a:t>
            </a:r>
            <a:endParaRPr dirty="0"/>
          </a:p>
        </p:txBody>
      </p:sp>
      <p:sp>
        <p:nvSpPr>
          <p:cNvPr id="11" name="Google Shape;302;p11"/>
          <p:cNvSpPr txBox="1">
            <a:spLocks/>
          </p:cNvSpPr>
          <p:nvPr/>
        </p:nvSpPr>
        <p:spPr>
          <a:xfrm>
            <a:off x="5312672" y="446671"/>
            <a:ext cx="3681900" cy="5557500"/>
          </a:xfrm>
          <a:prstGeom prst="rect">
            <a:avLst/>
          </a:prstGeom>
          <a:noFill/>
          <a:ln>
            <a:noFill/>
          </a:ln>
        </p:spPr>
        <p:txBody>
          <a:bodyPr spcFirstLastPara="1" wrap="square" lIns="91425" tIns="45700" rIns="91425" bIns="45700" anchor="ctr" anchorCtr="0">
            <a:normAutofit/>
          </a:bodyPr>
          <a:lstStyle/>
          <a:p>
            <a:pPr marL="0" marR="0" lvl="0" indent="0" algn="ctr" defTabSz="914400" rtl="0" eaLnBrk="1" fontAlgn="auto" latinLnBrk="0" hangingPunct="1">
              <a:lnSpc>
                <a:spcPct val="100000"/>
              </a:lnSpc>
              <a:spcBef>
                <a:spcPts val="0"/>
              </a:spcBef>
              <a:spcAft>
                <a:spcPts val="0"/>
              </a:spcAft>
              <a:buClr>
                <a:srgbClr val="FFFFFF"/>
              </a:buClr>
              <a:buSzPts val="4200"/>
              <a:buFont typeface="Century Gothic"/>
              <a:buNone/>
              <a:tabLst/>
              <a:defRPr/>
            </a:pPr>
            <a:r>
              <a:rPr kumimoji="0" lang="en-US" sz="7200" b="0" i="0" u="none" strike="noStrike" kern="0" cap="none" spc="0" normalizeH="0" baseline="0" noProof="0" dirty="0" smtClean="0">
                <a:ln>
                  <a:noFill/>
                </a:ln>
                <a:solidFill>
                  <a:schemeClr val="lt2"/>
                </a:solidFill>
                <a:effectLst/>
                <a:uLnTx/>
                <a:uFillTx/>
                <a:latin typeface="Century Gothic"/>
                <a:ea typeface="Century Gothic"/>
                <a:cs typeface="Century Gothic"/>
                <a:sym typeface="Century Gothic"/>
              </a:rPr>
              <a:t>Python</a:t>
            </a:r>
            <a:endParaRPr kumimoji="0" lang="en-US" sz="7200" b="0" i="0" u="none" strike="noStrike" kern="0" cap="none" spc="0" normalizeH="0" baseline="0" noProof="0" dirty="0">
              <a:ln>
                <a:noFill/>
              </a:ln>
              <a:solidFill>
                <a:schemeClr val="lt2"/>
              </a:solidFill>
              <a:effectLst/>
              <a:uLnTx/>
              <a:uFillTx/>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7"/>
        <p:cNvGrpSpPr/>
        <p:nvPr/>
      </p:nvGrpSpPr>
      <p:grpSpPr>
        <a:xfrm>
          <a:off x="0" y="0"/>
          <a:ext cx="0" cy="0"/>
          <a:chOff x="0" y="0"/>
          <a:chExt cx="0" cy="0"/>
        </a:xfrm>
      </p:grpSpPr>
      <p:pic>
        <p:nvPicPr>
          <p:cNvPr id="308" name="Google Shape;308;p12"/>
          <p:cNvPicPr preferRelativeResize="0"/>
          <p:nvPr/>
        </p:nvPicPr>
        <p:blipFill rotWithShape="1">
          <a:blip r:embed="rId3">
            <a:alphaModFix/>
          </a:blip>
          <a:srcRect l="3613"/>
          <a:stretch/>
        </p:blipFill>
        <p:spPr>
          <a:xfrm>
            <a:off x="0" y="2669685"/>
            <a:ext cx="4037012" cy="4188315"/>
          </a:xfrm>
          <a:prstGeom prst="rect">
            <a:avLst/>
          </a:prstGeom>
          <a:noFill/>
          <a:ln>
            <a:noFill/>
          </a:ln>
        </p:spPr>
      </p:pic>
      <p:pic>
        <p:nvPicPr>
          <p:cNvPr id="309" name="Google Shape;309;p12"/>
          <p:cNvPicPr preferRelativeResize="0"/>
          <p:nvPr/>
        </p:nvPicPr>
        <p:blipFill rotWithShape="1">
          <a:blip r:embed="rId4">
            <a:alphaModFix/>
          </a:blip>
          <a:srcRect l="35640"/>
          <a:stretch/>
        </p:blipFill>
        <p:spPr>
          <a:xfrm>
            <a:off x="0" y="2892347"/>
            <a:ext cx="1522412" cy="2365453"/>
          </a:xfrm>
          <a:prstGeom prst="rect">
            <a:avLst/>
          </a:prstGeom>
          <a:noFill/>
          <a:ln>
            <a:noFill/>
          </a:ln>
        </p:spPr>
      </p:pic>
      <p:sp>
        <p:nvSpPr>
          <p:cNvPr id="310" name="Google Shape;310;p12"/>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1" name="Google Shape;311;p12"/>
          <p:cNvPicPr preferRelativeResize="0"/>
          <p:nvPr/>
        </p:nvPicPr>
        <p:blipFill rotWithShape="1">
          <a:blip r:embed="rId5">
            <a:alphaModFix/>
          </a:blip>
          <a:srcRect t="28812"/>
          <a:stretch/>
        </p:blipFill>
        <p:spPr>
          <a:xfrm>
            <a:off x="7999412" y="0"/>
            <a:ext cx="1603387" cy="1141407"/>
          </a:xfrm>
          <a:prstGeom prst="rect">
            <a:avLst/>
          </a:prstGeom>
          <a:noFill/>
          <a:ln>
            <a:noFill/>
          </a:ln>
        </p:spPr>
      </p:pic>
      <p:pic>
        <p:nvPicPr>
          <p:cNvPr id="312" name="Google Shape;312;p12"/>
          <p:cNvPicPr preferRelativeResize="0"/>
          <p:nvPr/>
        </p:nvPicPr>
        <p:blipFill rotWithShape="1">
          <a:blip r:embed="rId6">
            <a:alphaModFix/>
          </a:blip>
          <a:srcRect b="23320"/>
          <a:stretch/>
        </p:blipFill>
        <p:spPr>
          <a:xfrm>
            <a:off x="8605878" y="6096000"/>
            <a:ext cx="993734" cy="762000"/>
          </a:xfrm>
          <a:prstGeom prst="rect">
            <a:avLst/>
          </a:prstGeom>
          <a:noFill/>
          <a:ln>
            <a:noFill/>
          </a:ln>
        </p:spPr>
      </p:pic>
      <p:sp>
        <p:nvSpPr>
          <p:cNvPr id="313" name="Google Shape;313;p1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2"/>
          <p:cNvSpPr/>
          <p:nvPr/>
        </p:nvSpPr>
        <p:spPr>
          <a:xfrm>
            <a:off x="0" y="0"/>
            <a:ext cx="3681900" cy="68580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entury Gothic"/>
              <a:ea typeface="Century Gothic"/>
              <a:cs typeface="Century Gothic"/>
              <a:sym typeface="Century Gothic"/>
            </a:endParaRPr>
          </a:p>
        </p:txBody>
      </p:sp>
      <p:sp>
        <p:nvSpPr>
          <p:cNvPr id="315" name="Google Shape;315;p12"/>
          <p:cNvSpPr txBox="1">
            <a:spLocks noGrp="1"/>
          </p:cNvSpPr>
          <p:nvPr>
            <p:ph type="ctrTitle"/>
          </p:nvPr>
        </p:nvSpPr>
        <p:spPr>
          <a:xfrm>
            <a:off x="-268289" y="690879"/>
            <a:ext cx="3681900" cy="5557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FFFF"/>
              </a:buClr>
              <a:buSzPts val="4200"/>
              <a:buFont typeface="Century Gothic"/>
              <a:buNone/>
            </a:pPr>
            <a:r>
              <a:rPr lang="en-US" sz="4200">
                <a:solidFill>
                  <a:srgbClr val="FFFFFF"/>
                </a:solidFill>
              </a:rPr>
              <a:t>Conclusion</a:t>
            </a:r>
            <a:endParaRPr/>
          </a:p>
        </p:txBody>
      </p:sp>
      <p:sp>
        <p:nvSpPr>
          <p:cNvPr id="316" name="Google Shape;316;p12"/>
          <p:cNvSpPr txBox="1"/>
          <p:nvPr/>
        </p:nvSpPr>
        <p:spPr>
          <a:xfrm>
            <a:off x="4036996" y="931584"/>
            <a:ext cx="7332300" cy="5557500"/>
          </a:xfrm>
          <a:prstGeom prst="rect">
            <a:avLst/>
          </a:prstGeom>
          <a:noFill/>
          <a:ln>
            <a:noFill/>
          </a:ln>
        </p:spPr>
        <p:txBody>
          <a:bodyPr spcFirstLastPara="1" wrap="square" lIns="91425" tIns="45700" rIns="91425" bIns="45700" anchor="ctr" anchorCtr="0">
            <a:noAutofit/>
          </a:bodyPr>
          <a:lstStyle/>
          <a:p>
            <a:pPr marL="342900" marR="0" lvl="0" indent="-342900" algn="just" rtl="0">
              <a:spcBef>
                <a:spcPts val="0"/>
              </a:spcBef>
              <a:spcAft>
                <a:spcPts val="0"/>
              </a:spcAft>
              <a:buClr>
                <a:srgbClr val="86D1D8"/>
              </a:buClr>
              <a:buSzPts val="1920"/>
              <a:buFont typeface="Noto Sans Symbols"/>
              <a:buChar char="⮚"/>
            </a:pPr>
            <a:r>
              <a:rPr lang="en-US" sz="2400">
                <a:solidFill>
                  <a:schemeClr val="lt1"/>
                </a:solidFill>
                <a:latin typeface="Century Gothic"/>
                <a:ea typeface="Century Gothic"/>
                <a:cs typeface="Century Gothic"/>
                <a:sym typeface="Century Gothic"/>
              </a:rPr>
              <a:t>Identifying the processing of raw input data of client information will help in the long term serving of chatbots.</a:t>
            </a:r>
            <a:endParaRPr/>
          </a:p>
          <a:p>
            <a:pPr marL="342900" marR="0" lvl="0" indent="-220980" algn="just" rtl="0">
              <a:spcBef>
                <a:spcPts val="0"/>
              </a:spcBef>
              <a:spcAft>
                <a:spcPts val="0"/>
              </a:spcAft>
              <a:buClr>
                <a:srgbClr val="86D1D8"/>
              </a:buClr>
              <a:buSzPts val="1920"/>
              <a:buFont typeface="Noto Sans Symbols"/>
              <a:buNone/>
            </a:pPr>
            <a:endParaRPr sz="2400">
              <a:solidFill>
                <a:schemeClr val="lt1"/>
              </a:solidFill>
              <a:latin typeface="Century Gothic"/>
              <a:ea typeface="Century Gothic"/>
              <a:cs typeface="Century Gothic"/>
              <a:sym typeface="Century Gothic"/>
            </a:endParaRPr>
          </a:p>
          <a:p>
            <a:pPr marL="342900" marR="0" lvl="0" indent="-342900" algn="just" rtl="0">
              <a:spcBef>
                <a:spcPts val="0"/>
              </a:spcBef>
              <a:spcAft>
                <a:spcPts val="0"/>
              </a:spcAft>
              <a:buClr>
                <a:srgbClr val="86D1D8"/>
              </a:buClr>
              <a:buSzPts val="1920"/>
              <a:buFont typeface="Noto Sans Symbols"/>
              <a:buChar char="⮚"/>
            </a:pPr>
            <a:r>
              <a:rPr lang="en-US" sz="2400">
                <a:solidFill>
                  <a:schemeClr val="lt1"/>
                </a:solidFill>
                <a:latin typeface="Century Gothic"/>
                <a:ea typeface="Century Gothic"/>
                <a:cs typeface="Century Gothic"/>
                <a:sym typeface="Century Gothic"/>
              </a:rPr>
              <a:t>chatbots response prediction is challenging and very important in every field as several factors.</a:t>
            </a:r>
            <a:endParaRPr sz="1800">
              <a:solidFill>
                <a:schemeClr val="lt1"/>
              </a:solidFill>
              <a:latin typeface="Century Gothic"/>
              <a:ea typeface="Century Gothic"/>
              <a:cs typeface="Century Gothic"/>
              <a:sym typeface="Century Gothic"/>
            </a:endParaRPr>
          </a:p>
          <a:p>
            <a:pPr marL="342900" marR="0" lvl="0" indent="-220980" algn="just" rtl="0">
              <a:spcBef>
                <a:spcPts val="0"/>
              </a:spcBef>
              <a:spcAft>
                <a:spcPts val="0"/>
              </a:spcAft>
              <a:buClr>
                <a:srgbClr val="86D1D8"/>
              </a:buClr>
              <a:buSzPts val="1920"/>
              <a:buFont typeface="Noto Sans Symbols"/>
              <a:buNone/>
            </a:pPr>
            <a:endParaRPr sz="2400">
              <a:solidFill>
                <a:schemeClr val="lt1"/>
              </a:solidFill>
              <a:latin typeface="Century Gothic"/>
              <a:ea typeface="Century Gothic"/>
              <a:cs typeface="Century Gothic"/>
              <a:sym typeface="Century Gothic"/>
            </a:endParaRPr>
          </a:p>
          <a:p>
            <a:pPr marL="457200" lvl="0" indent="-350520" algn="just" rtl="0">
              <a:lnSpc>
                <a:spcPct val="115000"/>
              </a:lnSpc>
              <a:spcBef>
                <a:spcPts val="0"/>
              </a:spcBef>
              <a:spcAft>
                <a:spcPts val="1000"/>
              </a:spcAft>
              <a:buClr>
                <a:srgbClr val="86D1D8"/>
              </a:buClr>
              <a:buSzPts val="1920"/>
              <a:buFont typeface="Noto Sans Symbols"/>
              <a:buChar char="⮚"/>
            </a:pPr>
            <a:r>
              <a:rPr lang="en-US" sz="2400">
                <a:solidFill>
                  <a:schemeClr val="lt1"/>
                </a:solidFill>
                <a:latin typeface="Century Gothic"/>
                <a:ea typeface="Century Gothic"/>
                <a:cs typeface="Century Gothic"/>
                <a:sym typeface="Century Gothic"/>
              </a:rPr>
              <a:t>The chatbot is trained to develop its own consciousness on the text,voice,image and you can teach it how to converse with people.</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84"/>
        <p:cNvGrpSpPr/>
        <p:nvPr/>
      </p:nvGrpSpPr>
      <p:grpSpPr>
        <a:xfrm>
          <a:off x="0" y="0"/>
          <a:ext cx="0" cy="0"/>
          <a:chOff x="0" y="0"/>
          <a:chExt cx="0" cy="0"/>
        </a:xfrm>
      </p:grpSpPr>
      <p:pic>
        <p:nvPicPr>
          <p:cNvPr id="385" name="Google Shape;385;p14"/>
          <p:cNvPicPr preferRelativeResize="0"/>
          <p:nvPr/>
        </p:nvPicPr>
        <p:blipFill rotWithShape="1">
          <a:blip r:embed="rId3">
            <a:alphaModFix/>
          </a:blip>
          <a:srcRect l="3613"/>
          <a:stretch/>
        </p:blipFill>
        <p:spPr>
          <a:xfrm>
            <a:off x="0" y="2669685"/>
            <a:ext cx="4037012" cy="4188315"/>
          </a:xfrm>
          <a:prstGeom prst="rect">
            <a:avLst/>
          </a:prstGeom>
          <a:noFill/>
          <a:ln>
            <a:noFill/>
          </a:ln>
        </p:spPr>
      </p:pic>
      <p:pic>
        <p:nvPicPr>
          <p:cNvPr id="386" name="Google Shape;386;p14"/>
          <p:cNvPicPr preferRelativeResize="0"/>
          <p:nvPr/>
        </p:nvPicPr>
        <p:blipFill rotWithShape="1">
          <a:blip r:embed="rId4">
            <a:alphaModFix/>
          </a:blip>
          <a:srcRect l="35640"/>
          <a:stretch/>
        </p:blipFill>
        <p:spPr>
          <a:xfrm>
            <a:off x="0" y="2892347"/>
            <a:ext cx="1522412" cy="2365453"/>
          </a:xfrm>
          <a:prstGeom prst="rect">
            <a:avLst/>
          </a:prstGeom>
          <a:noFill/>
          <a:ln>
            <a:noFill/>
          </a:ln>
        </p:spPr>
      </p:pic>
      <p:sp>
        <p:nvSpPr>
          <p:cNvPr id="387" name="Google Shape;387;p14"/>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8" name="Google Shape;388;p14"/>
          <p:cNvPicPr preferRelativeResize="0"/>
          <p:nvPr/>
        </p:nvPicPr>
        <p:blipFill rotWithShape="1">
          <a:blip r:embed="rId5">
            <a:alphaModFix/>
          </a:blip>
          <a:srcRect t="28812"/>
          <a:stretch/>
        </p:blipFill>
        <p:spPr>
          <a:xfrm>
            <a:off x="7999412" y="0"/>
            <a:ext cx="1603387" cy="1141407"/>
          </a:xfrm>
          <a:prstGeom prst="rect">
            <a:avLst/>
          </a:prstGeom>
          <a:noFill/>
          <a:ln>
            <a:noFill/>
          </a:ln>
        </p:spPr>
      </p:pic>
      <p:pic>
        <p:nvPicPr>
          <p:cNvPr id="389" name="Google Shape;389;p14"/>
          <p:cNvPicPr preferRelativeResize="0"/>
          <p:nvPr/>
        </p:nvPicPr>
        <p:blipFill rotWithShape="1">
          <a:blip r:embed="rId6">
            <a:alphaModFix/>
          </a:blip>
          <a:srcRect b="23320"/>
          <a:stretch/>
        </p:blipFill>
        <p:spPr>
          <a:xfrm>
            <a:off x="8605878" y="6096000"/>
            <a:ext cx="993734" cy="762000"/>
          </a:xfrm>
          <a:prstGeom prst="rect">
            <a:avLst/>
          </a:prstGeom>
          <a:noFill/>
          <a:ln>
            <a:noFill/>
          </a:ln>
        </p:spPr>
      </p:pic>
      <p:sp>
        <p:nvSpPr>
          <p:cNvPr id="390" name="Google Shape;390;p14"/>
          <p:cNvSpPr/>
          <p:nvPr/>
        </p:nvSpPr>
        <p:spPr>
          <a:xfrm>
            <a:off x="0" y="0"/>
            <a:ext cx="3552000" cy="68580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entury Gothic"/>
              <a:ea typeface="Century Gothic"/>
              <a:cs typeface="Century Gothic"/>
              <a:sym typeface="Century Gothic"/>
            </a:endParaRPr>
          </a:p>
        </p:txBody>
      </p:sp>
      <p:sp>
        <p:nvSpPr>
          <p:cNvPr id="391" name="Google Shape;391;p14"/>
          <p:cNvSpPr txBox="1">
            <a:spLocks noGrp="1"/>
          </p:cNvSpPr>
          <p:nvPr>
            <p:ph type="ctrTitle"/>
          </p:nvPr>
        </p:nvSpPr>
        <p:spPr>
          <a:xfrm>
            <a:off x="11" y="717267"/>
            <a:ext cx="3681900" cy="5557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FFFF"/>
              </a:buClr>
              <a:buSzPts val="4200"/>
              <a:buFont typeface="Century Gothic"/>
              <a:buNone/>
            </a:pPr>
            <a:r>
              <a:rPr lang="en-US" sz="4200">
                <a:solidFill>
                  <a:srgbClr val="FFFFFF"/>
                </a:solidFill>
              </a:rPr>
              <a:t>References</a:t>
            </a:r>
            <a:endParaRPr/>
          </a:p>
        </p:txBody>
      </p:sp>
      <p:sp>
        <p:nvSpPr>
          <p:cNvPr id="392" name="Google Shape;392;p14"/>
          <p:cNvSpPr txBox="1"/>
          <p:nvPr/>
        </p:nvSpPr>
        <p:spPr>
          <a:xfrm>
            <a:off x="3552000" y="1000725"/>
            <a:ext cx="8190000" cy="6315900"/>
          </a:xfrm>
          <a:prstGeom prst="rect">
            <a:avLst/>
          </a:prstGeom>
          <a:noFill/>
          <a:ln>
            <a:noFill/>
          </a:ln>
        </p:spPr>
        <p:txBody>
          <a:bodyPr spcFirstLastPara="1" wrap="square" lIns="91425" tIns="45700" rIns="91425" bIns="45700" anchor="ctr" anchorCtr="0">
            <a:noAutofit/>
          </a:bodyPr>
          <a:lstStyle/>
          <a:p>
            <a:pPr marL="457200" lvl="0" indent="-342900" algn="just" rtl="0">
              <a:lnSpc>
                <a:spcPct val="115000"/>
              </a:lnSpc>
              <a:spcBef>
                <a:spcPts val="0"/>
              </a:spcBef>
              <a:spcAft>
                <a:spcPts val="0"/>
              </a:spcAft>
              <a:buClr>
                <a:srgbClr val="FFFFFF"/>
              </a:buClr>
              <a:buSzPts val="1800"/>
              <a:buFont typeface="Century Gothic"/>
              <a:buAutoNum type="arabicPeriod"/>
            </a:pPr>
            <a:r>
              <a:rPr lang="en-US" sz="1800">
                <a:solidFill>
                  <a:srgbClr val="FFFFFF"/>
                </a:solidFill>
                <a:latin typeface="Century Gothic"/>
                <a:ea typeface="Century Gothic"/>
                <a:cs typeface="Century Gothic"/>
                <a:sym typeface="Century Gothic"/>
              </a:rPr>
              <a:t>Eishvak Sengupta, Dhruv Garg, Tanupriya Choudhury, Archit Aggarwal, "Techniques to Elimenate Human Bias in Machine Learning", System Modeling &amp; Advancement in Research Trends (SMART) 2018 International Conference on, pp. 226-230, 2018.</a:t>
            </a:r>
            <a:endParaRPr sz="1800">
              <a:solidFill>
                <a:srgbClr val="FFFFFF"/>
              </a:solidFill>
              <a:latin typeface="Century Gothic"/>
              <a:ea typeface="Century Gothic"/>
              <a:cs typeface="Century Gothic"/>
              <a:sym typeface="Century Gothic"/>
            </a:endParaRPr>
          </a:p>
          <a:p>
            <a:pPr marL="914400" lvl="0" indent="0" algn="just" rtl="0">
              <a:lnSpc>
                <a:spcPct val="115000"/>
              </a:lnSpc>
              <a:spcBef>
                <a:spcPts val="1000"/>
              </a:spcBef>
              <a:spcAft>
                <a:spcPts val="0"/>
              </a:spcAft>
              <a:buNone/>
            </a:pPr>
            <a:endParaRPr sz="1800">
              <a:solidFill>
                <a:srgbClr val="FFFFFF"/>
              </a:solidFill>
              <a:latin typeface="Century Gothic"/>
              <a:ea typeface="Century Gothic"/>
              <a:cs typeface="Century Gothic"/>
              <a:sym typeface="Century Gothic"/>
            </a:endParaRPr>
          </a:p>
          <a:p>
            <a:pPr marL="457200" lvl="0" indent="-342900" algn="just" rtl="0">
              <a:lnSpc>
                <a:spcPct val="115000"/>
              </a:lnSpc>
              <a:spcBef>
                <a:spcPts val="1000"/>
              </a:spcBef>
              <a:spcAft>
                <a:spcPts val="0"/>
              </a:spcAft>
              <a:buClr>
                <a:srgbClr val="FFFFFF"/>
              </a:buClr>
              <a:buSzPts val="1800"/>
              <a:buFont typeface="Century Gothic"/>
              <a:buAutoNum type="arabicPeriod"/>
            </a:pPr>
            <a:r>
              <a:rPr lang="en-US" sz="1800">
                <a:solidFill>
                  <a:srgbClr val="FFFFFF"/>
                </a:solidFill>
                <a:latin typeface="Century Gothic"/>
                <a:ea typeface="Century Gothic"/>
                <a:cs typeface="Century Gothic"/>
                <a:sym typeface="Century Gothic"/>
              </a:rPr>
              <a:t>Satyendra Praneel Reddy Karri, B. Santhosh Kumar, "Deep Learning Techniques for Implementation of Chatbots", Computer Communication and Informatics (ICCCI) 2020 International Conference on, pp. 1-5, 2020.</a:t>
            </a:r>
            <a:endParaRPr sz="1800">
              <a:solidFill>
                <a:srgbClr val="FFFFFF"/>
              </a:solidFill>
              <a:latin typeface="Century Gothic"/>
              <a:ea typeface="Century Gothic"/>
              <a:cs typeface="Century Gothic"/>
              <a:sym typeface="Century Gothic"/>
            </a:endParaRPr>
          </a:p>
          <a:p>
            <a:pPr marL="914400" lvl="0" indent="0" algn="just" rtl="0">
              <a:lnSpc>
                <a:spcPct val="115000"/>
              </a:lnSpc>
              <a:spcBef>
                <a:spcPts val="1000"/>
              </a:spcBef>
              <a:spcAft>
                <a:spcPts val="0"/>
              </a:spcAft>
              <a:buNone/>
            </a:pPr>
            <a:endParaRPr sz="1800">
              <a:solidFill>
                <a:srgbClr val="FFFFFF"/>
              </a:solidFill>
              <a:latin typeface="Century Gothic"/>
              <a:ea typeface="Century Gothic"/>
              <a:cs typeface="Century Gothic"/>
              <a:sym typeface="Century Gothic"/>
            </a:endParaRPr>
          </a:p>
          <a:p>
            <a:pPr marL="457200" lvl="0" indent="-342900" algn="just" rtl="0">
              <a:lnSpc>
                <a:spcPct val="115000"/>
              </a:lnSpc>
              <a:spcBef>
                <a:spcPts val="1000"/>
              </a:spcBef>
              <a:spcAft>
                <a:spcPts val="0"/>
              </a:spcAft>
              <a:buClr>
                <a:srgbClr val="FFFFFF"/>
              </a:buClr>
              <a:buSzPts val="1800"/>
              <a:buFont typeface="Century Gothic"/>
              <a:buAutoNum type="arabicPeriod"/>
            </a:pPr>
            <a:r>
              <a:rPr lang="en-US" sz="1800">
                <a:solidFill>
                  <a:srgbClr val="FFFFFF"/>
                </a:solidFill>
                <a:latin typeface="Century Gothic"/>
                <a:ea typeface="Century Gothic"/>
                <a:cs typeface="Century Gothic"/>
                <a:sym typeface="Century Gothic"/>
              </a:rPr>
              <a:t>Sangeeta Kumari, Zaid Naikwadi, Akshay Akole, Purushottam Darshankar, "Enhancing College Chat Bot Assistant with the Help of Richer Human Computer Interaction and Speech Recognition", Electronics and Sustainable Communication Systems (ICESC) 2020 International Conference on, pp. 427-433, 2020.</a:t>
            </a:r>
            <a:endParaRPr sz="1800">
              <a:solidFill>
                <a:srgbClr val="FFFFFF"/>
              </a:solidFill>
              <a:latin typeface="Century Gothic"/>
              <a:ea typeface="Century Gothic"/>
              <a:cs typeface="Century Gothic"/>
              <a:sym typeface="Century Gothic"/>
            </a:endParaRPr>
          </a:p>
          <a:p>
            <a:pPr marL="457200" marR="0" lvl="0" indent="0" algn="just" rtl="0">
              <a:spcBef>
                <a:spcPts val="1000"/>
              </a:spcBef>
              <a:spcAft>
                <a:spcPts val="0"/>
              </a:spcAft>
              <a:buNone/>
            </a:pPr>
            <a:endParaRPr sz="2300">
              <a:solidFill>
                <a:srgbClr val="FFFFFF"/>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404040"/>
            </a:gs>
            <a:gs pos="100000">
              <a:srgbClr val="292929"/>
            </a:gs>
          </a:gsLst>
          <a:path path="circle">
            <a:fillToRect r="100000" b="100000"/>
          </a:path>
          <a:tileRect l="-100000" t="-100000"/>
        </a:gradFill>
        <a:effectLst/>
      </p:bgPr>
    </p:bg>
    <p:spTree>
      <p:nvGrpSpPr>
        <p:cNvPr id="1" name="Shape 396"/>
        <p:cNvGrpSpPr/>
        <p:nvPr/>
      </p:nvGrpSpPr>
      <p:grpSpPr>
        <a:xfrm>
          <a:off x="0" y="0"/>
          <a:ext cx="0" cy="0"/>
          <a:chOff x="0" y="0"/>
          <a:chExt cx="0" cy="0"/>
        </a:xfrm>
      </p:grpSpPr>
      <p:sp>
        <p:nvSpPr>
          <p:cNvPr id="397" name="Google Shape;397;p15"/>
          <p:cNvSpPr/>
          <p:nvPr/>
        </p:nvSpPr>
        <p:spPr>
          <a:xfrm>
            <a:off x="0" y="0"/>
            <a:ext cx="12192000" cy="6858000"/>
          </a:xfrm>
          <a:prstGeom prst="rect">
            <a:avLst/>
          </a:prstGeom>
          <a:gradFill>
            <a:gsLst>
              <a:gs pos="0">
                <a:srgbClr val="404040"/>
              </a:gs>
              <a:gs pos="100000">
                <a:srgbClr val="292929"/>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98" name="Google Shape;398;p15"/>
          <p:cNvSpPr/>
          <p:nvPr/>
        </p:nvSpPr>
        <p:spPr>
          <a:xfrm>
            <a:off x="477012" y="480060"/>
            <a:ext cx="11237976" cy="589788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399" name="Google Shape;399;p15" descr="A picture containing table&#10;&#10;Description automatically generated"/>
          <p:cNvPicPr preferRelativeResize="0"/>
          <p:nvPr/>
        </p:nvPicPr>
        <p:blipFill rotWithShape="1">
          <a:blip r:embed="rId3">
            <a:alphaModFix/>
          </a:blip>
          <a:srcRect/>
          <a:stretch/>
        </p:blipFill>
        <p:spPr>
          <a:xfrm>
            <a:off x="2158851" y="643467"/>
            <a:ext cx="7874298" cy="557106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1"/>
        <p:cNvGrpSpPr/>
        <p:nvPr/>
      </p:nvGrpSpPr>
      <p:grpSpPr>
        <a:xfrm>
          <a:off x="0" y="0"/>
          <a:ext cx="0" cy="0"/>
          <a:chOff x="0" y="0"/>
          <a:chExt cx="0" cy="0"/>
        </a:xfrm>
      </p:grpSpPr>
      <p:pic>
        <p:nvPicPr>
          <p:cNvPr id="202" name="Google Shape;202;p4"/>
          <p:cNvPicPr preferRelativeResize="0"/>
          <p:nvPr/>
        </p:nvPicPr>
        <p:blipFill rotWithShape="1">
          <a:blip r:embed="rId3">
            <a:alphaModFix/>
          </a:blip>
          <a:srcRect l="3613"/>
          <a:stretch/>
        </p:blipFill>
        <p:spPr>
          <a:xfrm>
            <a:off x="0" y="2669685"/>
            <a:ext cx="4037012" cy="4188315"/>
          </a:xfrm>
          <a:prstGeom prst="rect">
            <a:avLst/>
          </a:prstGeom>
          <a:noFill/>
          <a:ln>
            <a:noFill/>
          </a:ln>
        </p:spPr>
      </p:pic>
      <p:pic>
        <p:nvPicPr>
          <p:cNvPr id="203" name="Google Shape;203;p4"/>
          <p:cNvPicPr preferRelativeResize="0"/>
          <p:nvPr/>
        </p:nvPicPr>
        <p:blipFill rotWithShape="1">
          <a:blip r:embed="rId4">
            <a:alphaModFix/>
          </a:blip>
          <a:srcRect l="35640"/>
          <a:stretch/>
        </p:blipFill>
        <p:spPr>
          <a:xfrm>
            <a:off x="0" y="2892347"/>
            <a:ext cx="1522412" cy="2365453"/>
          </a:xfrm>
          <a:prstGeom prst="rect">
            <a:avLst/>
          </a:prstGeom>
          <a:noFill/>
          <a:ln>
            <a:noFill/>
          </a:ln>
        </p:spPr>
      </p:pic>
      <p:sp>
        <p:nvSpPr>
          <p:cNvPr id="204" name="Google Shape;204;p4"/>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 name="Google Shape;205;p4"/>
          <p:cNvPicPr preferRelativeResize="0"/>
          <p:nvPr/>
        </p:nvPicPr>
        <p:blipFill rotWithShape="1">
          <a:blip r:embed="rId5">
            <a:alphaModFix/>
          </a:blip>
          <a:srcRect t="28812"/>
          <a:stretch/>
        </p:blipFill>
        <p:spPr>
          <a:xfrm>
            <a:off x="7999412" y="0"/>
            <a:ext cx="1603387" cy="1141407"/>
          </a:xfrm>
          <a:prstGeom prst="rect">
            <a:avLst/>
          </a:prstGeom>
          <a:noFill/>
          <a:ln>
            <a:noFill/>
          </a:ln>
        </p:spPr>
      </p:pic>
      <p:pic>
        <p:nvPicPr>
          <p:cNvPr id="206" name="Google Shape;206;p4"/>
          <p:cNvPicPr preferRelativeResize="0"/>
          <p:nvPr/>
        </p:nvPicPr>
        <p:blipFill rotWithShape="1">
          <a:blip r:embed="rId6">
            <a:alphaModFix/>
          </a:blip>
          <a:srcRect b="23320"/>
          <a:stretch/>
        </p:blipFill>
        <p:spPr>
          <a:xfrm>
            <a:off x="8605878" y="6096000"/>
            <a:ext cx="993734" cy="762000"/>
          </a:xfrm>
          <a:prstGeom prst="rect">
            <a:avLst/>
          </a:prstGeom>
          <a:noFill/>
          <a:ln>
            <a:noFill/>
          </a:ln>
        </p:spPr>
      </p:pic>
      <p:sp>
        <p:nvSpPr>
          <p:cNvPr id="207" name="Google Shape;207;p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0" y="0"/>
            <a:ext cx="2715600" cy="68580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entury Gothic"/>
              <a:ea typeface="Century Gothic"/>
              <a:cs typeface="Century Gothic"/>
              <a:sym typeface="Century Gothic"/>
            </a:endParaRPr>
          </a:p>
        </p:txBody>
      </p:sp>
      <p:sp>
        <p:nvSpPr>
          <p:cNvPr id="209" name="Google Shape;209;p4"/>
          <p:cNvSpPr txBox="1">
            <a:spLocks noGrp="1"/>
          </p:cNvSpPr>
          <p:nvPr>
            <p:ph type="ctrTitle"/>
          </p:nvPr>
        </p:nvSpPr>
        <p:spPr>
          <a:xfrm>
            <a:off x="-573100" y="690875"/>
            <a:ext cx="3595500" cy="5557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FFFF"/>
              </a:buClr>
              <a:buSzPts val="4200"/>
              <a:buFont typeface="Century Gothic"/>
              <a:buNone/>
            </a:pPr>
            <a:r>
              <a:rPr lang="en-US" sz="4000">
                <a:solidFill>
                  <a:srgbClr val="FFFFFF"/>
                </a:solidFill>
              </a:rPr>
              <a:t>Abstract</a:t>
            </a:r>
            <a:endParaRPr sz="4000"/>
          </a:p>
        </p:txBody>
      </p:sp>
      <p:sp>
        <p:nvSpPr>
          <p:cNvPr id="210" name="Google Shape;210;p4"/>
          <p:cNvSpPr txBox="1"/>
          <p:nvPr/>
        </p:nvSpPr>
        <p:spPr>
          <a:xfrm>
            <a:off x="2910875" y="662550"/>
            <a:ext cx="8975400" cy="5532900"/>
          </a:xfrm>
          <a:prstGeom prst="rect">
            <a:avLst/>
          </a:prstGeom>
          <a:noFill/>
          <a:ln>
            <a:noFill/>
          </a:ln>
        </p:spPr>
        <p:txBody>
          <a:bodyPr spcFirstLastPara="1" wrap="square" lIns="91425" tIns="45700" rIns="91425" bIns="45700" anchor="ctr" anchorCtr="0">
            <a:noAutofit/>
          </a:bodyPr>
          <a:lstStyle/>
          <a:p>
            <a:pPr marL="457200" lvl="0" indent="-419100" algn="just" rtl="0">
              <a:lnSpc>
                <a:spcPct val="115000"/>
              </a:lnSpc>
              <a:spcBef>
                <a:spcPts val="0"/>
              </a:spcBef>
              <a:spcAft>
                <a:spcPts val="0"/>
              </a:spcAft>
              <a:buClr>
                <a:srgbClr val="86D1D8"/>
              </a:buClr>
              <a:buSzPts val="3000"/>
              <a:buFont typeface="Noto Sans Symbols"/>
              <a:buChar char="⮚"/>
            </a:pPr>
            <a:r>
              <a:rPr lang="en-US" sz="3000">
                <a:solidFill>
                  <a:schemeClr val="lt1"/>
                </a:solidFill>
                <a:latin typeface="Century Gothic"/>
                <a:ea typeface="Century Gothic"/>
                <a:cs typeface="Century Gothic"/>
                <a:sym typeface="Century Gothic"/>
              </a:rPr>
              <a:t>ChatBot can be known as a tool that can interact with humans using artificial intelligence.</a:t>
            </a:r>
            <a:endParaRPr sz="3000">
              <a:solidFill>
                <a:schemeClr val="lt1"/>
              </a:solidFill>
              <a:latin typeface="Century Gothic"/>
              <a:ea typeface="Century Gothic"/>
              <a:cs typeface="Century Gothic"/>
              <a:sym typeface="Century Gothic"/>
            </a:endParaRPr>
          </a:p>
          <a:p>
            <a:pPr marL="457200" marR="0" lvl="0" indent="-419100" algn="just" rtl="0">
              <a:lnSpc>
                <a:spcPct val="115000"/>
              </a:lnSpc>
              <a:spcBef>
                <a:spcPts val="1000"/>
              </a:spcBef>
              <a:spcAft>
                <a:spcPts val="0"/>
              </a:spcAft>
              <a:buClr>
                <a:srgbClr val="86D1D8"/>
              </a:buClr>
              <a:buSzPts val="3000"/>
              <a:buFont typeface="Noto Sans Symbols"/>
              <a:buChar char="⮚"/>
            </a:pPr>
            <a:r>
              <a:rPr lang="en-US" sz="3000">
                <a:solidFill>
                  <a:schemeClr val="lt1"/>
                </a:solidFill>
                <a:latin typeface="Century Gothic"/>
                <a:ea typeface="Century Gothic"/>
                <a:cs typeface="Century Gothic"/>
                <a:sym typeface="Century Gothic"/>
              </a:rPr>
              <a:t>feeding the next generation of bots using intent classification and entity recognition</a:t>
            </a:r>
            <a:endParaRPr sz="3000">
              <a:solidFill>
                <a:schemeClr val="lt1"/>
              </a:solidFill>
              <a:latin typeface="Century Gothic"/>
              <a:ea typeface="Century Gothic"/>
              <a:cs typeface="Century Gothic"/>
              <a:sym typeface="Century Gothic"/>
            </a:endParaRPr>
          </a:p>
          <a:p>
            <a:pPr marL="457200" lvl="0" indent="-419100" algn="just" rtl="0">
              <a:lnSpc>
                <a:spcPct val="115000"/>
              </a:lnSpc>
              <a:spcBef>
                <a:spcPts val="1000"/>
              </a:spcBef>
              <a:spcAft>
                <a:spcPts val="1000"/>
              </a:spcAft>
              <a:buClr>
                <a:srgbClr val="86D1D8"/>
              </a:buClr>
              <a:buSzPts val="3000"/>
              <a:buFont typeface="Noto Sans Symbols"/>
              <a:buChar char="⮚"/>
            </a:pPr>
            <a:r>
              <a:rPr lang="en-US" sz="3000">
                <a:solidFill>
                  <a:schemeClr val="lt1"/>
                </a:solidFill>
                <a:latin typeface="Century Gothic"/>
                <a:ea typeface="Century Gothic"/>
                <a:cs typeface="Century Gothic"/>
                <a:sym typeface="Century Gothic"/>
              </a:rPr>
              <a:t>An AI chatbot learns right from scratch through a process called “Deep Learning”.</a:t>
            </a:r>
            <a:endParaRPr sz="3000">
              <a:solidFill>
                <a:schemeClr val="lt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4"/>
        <p:cNvGrpSpPr/>
        <p:nvPr/>
      </p:nvGrpSpPr>
      <p:grpSpPr>
        <a:xfrm>
          <a:off x="0" y="0"/>
          <a:ext cx="0" cy="0"/>
          <a:chOff x="0" y="0"/>
          <a:chExt cx="0" cy="0"/>
        </a:xfrm>
      </p:grpSpPr>
      <p:pic>
        <p:nvPicPr>
          <p:cNvPr id="215" name="Google Shape;215;p5"/>
          <p:cNvPicPr preferRelativeResize="0"/>
          <p:nvPr/>
        </p:nvPicPr>
        <p:blipFill rotWithShape="1">
          <a:blip r:embed="rId3">
            <a:alphaModFix/>
          </a:blip>
          <a:srcRect l="3613"/>
          <a:stretch/>
        </p:blipFill>
        <p:spPr>
          <a:xfrm>
            <a:off x="0" y="2669685"/>
            <a:ext cx="4037012" cy="4188315"/>
          </a:xfrm>
          <a:prstGeom prst="rect">
            <a:avLst/>
          </a:prstGeom>
          <a:noFill/>
          <a:ln>
            <a:noFill/>
          </a:ln>
        </p:spPr>
      </p:pic>
      <p:pic>
        <p:nvPicPr>
          <p:cNvPr id="216" name="Google Shape;216;p5"/>
          <p:cNvPicPr preferRelativeResize="0"/>
          <p:nvPr/>
        </p:nvPicPr>
        <p:blipFill rotWithShape="1">
          <a:blip r:embed="rId4">
            <a:alphaModFix/>
          </a:blip>
          <a:srcRect l="35640"/>
          <a:stretch/>
        </p:blipFill>
        <p:spPr>
          <a:xfrm>
            <a:off x="0" y="2892347"/>
            <a:ext cx="1522412" cy="2365453"/>
          </a:xfrm>
          <a:prstGeom prst="rect">
            <a:avLst/>
          </a:prstGeom>
          <a:noFill/>
          <a:ln>
            <a:noFill/>
          </a:ln>
        </p:spPr>
      </p:pic>
      <p:sp>
        <p:nvSpPr>
          <p:cNvPr id="217" name="Google Shape;217;p5"/>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5"/>
          <p:cNvPicPr preferRelativeResize="0"/>
          <p:nvPr/>
        </p:nvPicPr>
        <p:blipFill rotWithShape="1">
          <a:blip r:embed="rId5">
            <a:alphaModFix/>
          </a:blip>
          <a:srcRect t="28812"/>
          <a:stretch/>
        </p:blipFill>
        <p:spPr>
          <a:xfrm>
            <a:off x="7999412" y="0"/>
            <a:ext cx="1603387" cy="1141407"/>
          </a:xfrm>
          <a:prstGeom prst="rect">
            <a:avLst/>
          </a:prstGeom>
          <a:noFill/>
          <a:ln>
            <a:noFill/>
          </a:ln>
        </p:spPr>
      </p:pic>
      <p:pic>
        <p:nvPicPr>
          <p:cNvPr id="219" name="Google Shape;219;p5"/>
          <p:cNvPicPr preferRelativeResize="0"/>
          <p:nvPr/>
        </p:nvPicPr>
        <p:blipFill rotWithShape="1">
          <a:blip r:embed="rId6">
            <a:alphaModFix/>
          </a:blip>
          <a:srcRect b="23320"/>
          <a:stretch/>
        </p:blipFill>
        <p:spPr>
          <a:xfrm>
            <a:off x="8605878" y="6096000"/>
            <a:ext cx="993734" cy="762000"/>
          </a:xfrm>
          <a:prstGeom prst="rect">
            <a:avLst/>
          </a:prstGeom>
          <a:noFill/>
          <a:ln>
            <a:noFill/>
          </a:ln>
        </p:spPr>
      </p:pic>
      <p:sp>
        <p:nvSpPr>
          <p:cNvPr id="220" name="Google Shape;220;p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0" y="0"/>
            <a:ext cx="3566100" cy="68580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entury Gothic"/>
              <a:ea typeface="Century Gothic"/>
              <a:cs typeface="Century Gothic"/>
              <a:sym typeface="Century Gothic"/>
            </a:endParaRPr>
          </a:p>
        </p:txBody>
      </p:sp>
      <p:sp>
        <p:nvSpPr>
          <p:cNvPr id="222" name="Google Shape;222;p5"/>
          <p:cNvSpPr txBox="1">
            <a:spLocks noGrp="1"/>
          </p:cNvSpPr>
          <p:nvPr>
            <p:ph type="ctrTitle"/>
          </p:nvPr>
        </p:nvSpPr>
        <p:spPr>
          <a:xfrm>
            <a:off x="-115889" y="690879"/>
            <a:ext cx="3681900" cy="5557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FFFF"/>
              </a:buClr>
              <a:buSzPts val="4200"/>
              <a:buFont typeface="Century Gothic"/>
              <a:buNone/>
            </a:pPr>
            <a:r>
              <a:rPr lang="en-US" sz="4000">
                <a:solidFill>
                  <a:srgbClr val="FFFFFF"/>
                </a:solidFill>
              </a:rPr>
              <a:t>Introduction</a:t>
            </a:r>
            <a:endParaRPr sz="4000"/>
          </a:p>
        </p:txBody>
      </p:sp>
      <p:sp>
        <p:nvSpPr>
          <p:cNvPr id="223" name="Google Shape;223;p5"/>
          <p:cNvSpPr txBox="1"/>
          <p:nvPr/>
        </p:nvSpPr>
        <p:spPr>
          <a:xfrm>
            <a:off x="3895624" y="703150"/>
            <a:ext cx="8071500" cy="5532900"/>
          </a:xfrm>
          <a:prstGeom prst="rect">
            <a:avLst/>
          </a:prstGeom>
          <a:noFill/>
          <a:ln>
            <a:noFill/>
          </a:ln>
        </p:spPr>
        <p:txBody>
          <a:bodyPr spcFirstLastPara="1" wrap="square" lIns="91425" tIns="45700" rIns="91425" bIns="45700" anchor="ctr" anchorCtr="0">
            <a:noAutofit/>
          </a:bodyPr>
          <a:lstStyle/>
          <a:p>
            <a:pPr marL="457200" lvl="0" indent="-350520" algn="just" rtl="0">
              <a:spcBef>
                <a:spcPts val="0"/>
              </a:spcBef>
              <a:spcAft>
                <a:spcPts val="0"/>
              </a:spcAft>
              <a:buClr>
                <a:srgbClr val="86D1D8"/>
              </a:buClr>
              <a:buSzPts val="1920"/>
              <a:buFont typeface="Noto Sans Symbols"/>
              <a:buChar char="⮚"/>
            </a:pPr>
            <a:r>
              <a:rPr lang="en-US" sz="2400">
                <a:solidFill>
                  <a:schemeClr val="lt1"/>
                </a:solidFill>
                <a:latin typeface="Century Gothic"/>
                <a:ea typeface="Century Gothic"/>
                <a:cs typeface="Century Gothic"/>
                <a:sym typeface="Century Gothic"/>
              </a:rPr>
              <a:t>AI tools are used used to perform tasks such as quickly responding to users, informing them, helping to purchase products and providing better service to customers.</a:t>
            </a:r>
            <a:endParaRPr sz="2400">
              <a:solidFill>
                <a:schemeClr val="lt1"/>
              </a:solidFill>
              <a:latin typeface="Century Gothic"/>
              <a:ea typeface="Century Gothic"/>
              <a:cs typeface="Century Gothic"/>
              <a:sym typeface="Century Gothic"/>
            </a:endParaRPr>
          </a:p>
          <a:p>
            <a:pPr marL="457200" lvl="0" indent="0" algn="just" rtl="0">
              <a:spcBef>
                <a:spcPts val="0"/>
              </a:spcBef>
              <a:spcAft>
                <a:spcPts val="0"/>
              </a:spcAft>
              <a:buNone/>
            </a:pPr>
            <a:endParaRPr sz="2400">
              <a:solidFill>
                <a:schemeClr val="lt1"/>
              </a:solidFill>
              <a:latin typeface="Century Gothic"/>
              <a:ea typeface="Century Gothic"/>
              <a:cs typeface="Century Gothic"/>
              <a:sym typeface="Century Gothic"/>
            </a:endParaRPr>
          </a:p>
          <a:p>
            <a:pPr marL="457200" lvl="0" indent="-350520" algn="just" rtl="0">
              <a:lnSpc>
                <a:spcPct val="115000"/>
              </a:lnSpc>
              <a:spcBef>
                <a:spcPts val="0"/>
              </a:spcBef>
              <a:spcAft>
                <a:spcPts val="0"/>
              </a:spcAft>
              <a:buClr>
                <a:srgbClr val="86D1D8"/>
              </a:buClr>
              <a:buSzPts val="1920"/>
              <a:buFont typeface="Noto Sans Symbols"/>
              <a:buChar char="⮚"/>
            </a:pPr>
            <a:r>
              <a:rPr lang="en-US" sz="2400">
                <a:solidFill>
                  <a:schemeClr val="lt1"/>
                </a:solidFill>
                <a:latin typeface="Century Gothic"/>
                <a:ea typeface="Century Gothic"/>
                <a:cs typeface="Century Gothic"/>
                <a:sym typeface="Century Gothic"/>
              </a:rPr>
              <a:t>a human-to-human conversation is the preferred way to create the best possible deep learning chatbot.</a:t>
            </a:r>
            <a:endParaRPr sz="2400">
              <a:solidFill>
                <a:schemeClr val="lt1"/>
              </a:solidFill>
              <a:latin typeface="Century Gothic"/>
              <a:ea typeface="Century Gothic"/>
              <a:cs typeface="Century Gothic"/>
              <a:sym typeface="Century Gothic"/>
            </a:endParaRPr>
          </a:p>
          <a:p>
            <a:pPr marL="457200" lvl="0" indent="-381000" algn="just" rtl="0">
              <a:lnSpc>
                <a:spcPct val="115000"/>
              </a:lnSpc>
              <a:spcBef>
                <a:spcPts val="1000"/>
              </a:spcBef>
              <a:spcAft>
                <a:spcPts val="0"/>
              </a:spcAft>
              <a:buClr>
                <a:schemeClr val="lt1"/>
              </a:buClr>
              <a:buSzPts val="2400"/>
              <a:buFont typeface="Century Gothic"/>
              <a:buChar char="⮚"/>
            </a:pPr>
            <a:r>
              <a:rPr lang="en-US" sz="2400">
                <a:solidFill>
                  <a:schemeClr val="lt1"/>
                </a:solidFill>
                <a:latin typeface="Century Gothic"/>
                <a:ea typeface="Century Gothic"/>
                <a:cs typeface="Century Gothic"/>
                <a:sym typeface="Century Gothic"/>
              </a:rPr>
              <a:t>Note, the more data you have, the better the effectiveness of machine learning will be.</a:t>
            </a:r>
            <a:endParaRPr sz="1150">
              <a:solidFill>
                <a:srgbClr val="333333"/>
              </a:solidFill>
              <a:highlight>
                <a:srgbClr val="FFFFFF"/>
              </a:highlight>
            </a:endParaRPr>
          </a:p>
          <a:p>
            <a:pPr marL="457200" lvl="0" indent="0" algn="just" rtl="0">
              <a:lnSpc>
                <a:spcPct val="115000"/>
              </a:lnSpc>
              <a:spcBef>
                <a:spcPts val="1000"/>
              </a:spcBef>
              <a:spcAft>
                <a:spcPts val="1000"/>
              </a:spcAft>
              <a:buNone/>
            </a:pPr>
            <a:endParaRPr sz="2400">
              <a:solidFill>
                <a:schemeClr val="lt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7"/>
        <p:cNvGrpSpPr/>
        <p:nvPr/>
      </p:nvGrpSpPr>
      <p:grpSpPr>
        <a:xfrm>
          <a:off x="0" y="0"/>
          <a:ext cx="0" cy="0"/>
          <a:chOff x="0" y="0"/>
          <a:chExt cx="0" cy="0"/>
        </a:xfrm>
      </p:grpSpPr>
      <p:pic>
        <p:nvPicPr>
          <p:cNvPr id="228" name="Google Shape;228;p6"/>
          <p:cNvPicPr preferRelativeResize="0"/>
          <p:nvPr/>
        </p:nvPicPr>
        <p:blipFill rotWithShape="1">
          <a:blip r:embed="rId3">
            <a:alphaModFix/>
          </a:blip>
          <a:srcRect l="3613"/>
          <a:stretch/>
        </p:blipFill>
        <p:spPr>
          <a:xfrm>
            <a:off x="0" y="2669685"/>
            <a:ext cx="4037012" cy="4188315"/>
          </a:xfrm>
          <a:prstGeom prst="rect">
            <a:avLst/>
          </a:prstGeom>
          <a:noFill/>
          <a:ln>
            <a:noFill/>
          </a:ln>
        </p:spPr>
      </p:pic>
      <p:pic>
        <p:nvPicPr>
          <p:cNvPr id="229" name="Google Shape;229;p6"/>
          <p:cNvPicPr preferRelativeResize="0"/>
          <p:nvPr/>
        </p:nvPicPr>
        <p:blipFill rotWithShape="1">
          <a:blip r:embed="rId4">
            <a:alphaModFix/>
          </a:blip>
          <a:srcRect l="35640"/>
          <a:stretch/>
        </p:blipFill>
        <p:spPr>
          <a:xfrm>
            <a:off x="0" y="2892347"/>
            <a:ext cx="1522412" cy="2365453"/>
          </a:xfrm>
          <a:prstGeom prst="rect">
            <a:avLst/>
          </a:prstGeom>
          <a:noFill/>
          <a:ln>
            <a:noFill/>
          </a:ln>
        </p:spPr>
      </p:pic>
      <p:sp>
        <p:nvSpPr>
          <p:cNvPr id="230" name="Google Shape;230;p6"/>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1" name="Google Shape;231;p6"/>
          <p:cNvPicPr preferRelativeResize="0"/>
          <p:nvPr/>
        </p:nvPicPr>
        <p:blipFill rotWithShape="1">
          <a:blip r:embed="rId5">
            <a:alphaModFix/>
          </a:blip>
          <a:srcRect t="28812"/>
          <a:stretch/>
        </p:blipFill>
        <p:spPr>
          <a:xfrm>
            <a:off x="7999412" y="0"/>
            <a:ext cx="1603387" cy="1141407"/>
          </a:xfrm>
          <a:prstGeom prst="rect">
            <a:avLst/>
          </a:prstGeom>
          <a:noFill/>
          <a:ln>
            <a:noFill/>
          </a:ln>
        </p:spPr>
      </p:pic>
      <p:pic>
        <p:nvPicPr>
          <p:cNvPr id="232" name="Google Shape;232;p6"/>
          <p:cNvPicPr preferRelativeResize="0"/>
          <p:nvPr/>
        </p:nvPicPr>
        <p:blipFill rotWithShape="1">
          <a:blip r:embed="rId6">
            <a:alphaModFix/>
          </a:blip>
          <a:srcRect b="23320"/>
          <a:stretch/>
        </p:blipFill>
        <p:spPr>
          <a:xfrm>
            <a:off x="8605878" y="6096000"/>
            <a:ext cx="993734" cy="762000"/>
          </a:xfrm>
          <a:prstGeom prst="rect">
            <a:avLst/>
          </a:prstGeom>
          <a:noFill/>
          <a:ln>
            <a:noFill/>
          </a:ln>
        </p:spPr>
      </p:pic>
      <p:sp>
        <p:nvSpPr>
          <p:cNvPr id="233" name="Google Shape;233;p6"/>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0" y="0"/>
            <a:ext cx="3666600" cy="68580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entury Gothic"/>
              <a:ea typeface="Century Gothic"/>
              <a:cs typeface="Century Gothic"/>
              <a:sym typeface="Century Gothic"/>
            </a:endParaRPr>
          </a:p>
        </p:txBody>
      </p:sp>
      <p:sp>
        <p:nvSpPr>
          <p:cNvPr id="235" name="Google Shape;235;p6"/>
          <p:cNvSpPr txBox="1">
            <a:spLocks noGrp="1"/>
          </p:cNvSpPr>
          <p:nvPr>
            <p:ph type="ctrTitle"/>
          </p:nvPr>
        </p:nvSpPr>
        <p:spPr>
          <a:xfrm>
            <a:off x="80751" y="690875"/>
            <a:ext cx="3585900" cy="5557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FFFF"/>
              </a:buClr>
              <a:buSzPts val="4200"/>
              <a:buFont typeface="Century Gothic"/>
              <a:buNone/>
            </a:pPr>
            <a:r>
              <a:rPr lang="en-US" sz="4000">
                <a:solidFill>
                  <a:srgbClr val="FFFFFF"/>
                </a:solidFill>
              </a:rPr>
              <a:t>What is ChatBot</a:t>
            </a:r>
            <a:endParaRPr sz="4000"/>
          </a:p>
        </p:txBody>
      </p:sp>
      <p:sp>
        <p:nvSpPr>
          <p:cNvPr id="236" name="Google Shape;236;p6"/>
          <p:cNvSpPr txBox="1"/>
          <p:nvPr/>
        </p:nvSpPr>
        <p:spPr>
          <a:xfrm>
            <a:off x="3896925" y="1264425"/>
            <a:ext cx="8039400" cy="554100"/>
          </a:xfrm>
          <a:prstGeom prst="rect">
            <a:avLst/>
          </a:prstGeom>
          <a:noFill/>
          <a:ln>
            <a:noFill/>
          </a:ln>
        </p:spPr>
        <p:txBody>
          <a:bodyPr spcFirstLastPara="1" wrap="square" lIns="91425" tIns="91425" rIns="91425" bIns="91425" anchor="ctr" anchorCtr="0">
            <a:spAutoFit/>
          </a:bodyPr>
          <a:lstStyle/>
          <a:p>
            <a:pPr marL="0" lvl="0" indent="0" algn="just" rtl="0">
              <a:lnSpc>
                <a:spcPct val="115000"/>
              </a:lnSpc>
              <a:spcBef>
                <a:spcPts val="0"/>
              </a:spcBef>
              <a:spcAft>
                <a:spcPts val="1000"/>
              </a:spcAft>
              <a:buClr>
                <a:schemeClr val="dk1"/>
              </a:buClr>
              <a:buSzPts val="1100"/>
              <a:buFont typeface="Arial"/>
              <a:buNone/>
            </a:pPr>
            <a:endParaRPr sz="2400">
              <a:solidFill>
                <a:srgbClr val="FFFFFF"/>
              </a:solidFill>
              <a:latin typeface="Century Gothic"/>
              <a:ea typeface="Century Gothic"/>
              <a:cs typeface="Century Gothic"/>
              <a:sym typeface="Century Gothic"/>
            </a:endParaRPr>
          </a:p>
        </p:txBody>
      </p:sp>
      <p:pic>
        <p:nvPicPr>
          <p:cNvPr id="237" name="Google Shape;237;p6"/>
          <p:cNvPicPr preferRelativeResize="0"/>
          <p:nvPr/>
        </p:nvPicPr>
        <p:blipFill>
          <a:blip r:embed="rId7">
            <a:alphaModFix/>
          </a:blip>
          <a:stretch>
            <a:fillRect/>
          </a:stretch>
        </p:blipFill>
        <p:spPr>
          <a:xfrm>
            <a:off x="3896917" y="931083"/>
            <a:ext cx="7239000" cy="507707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1"/>
        <p:cNvGrpSpPr/>
        <p:nvPr/>
      </p:nvGrpSpPr>
      <p:grpSpPr>
        <a:xfrm>
          <a:off x="0" y="0"/>
          <a:ext cx="0" cy="0"/>
          <a:chOff x="0" y="0"/>
          <a:chExt cx="0" cy="0"/>
        </a:xfrm>
      </p:grpSpPr>
      <p:pic>
        <p:nvPicPr>
          <p:cNvPr id="242" name="Google Shape;242;p7"/>
          <p:cNvPicPr preferRelativeResize="0"/>
          <p:nvPr/>
        </p:nvPicPr>
        <p:blipFill rotWithShape="1">
          <a:blip r:embed="rId3">
            <a:alphaModFix/>
          </a:blip>
          <a:srcRect l="3613"/>
          <a:stretch/>
        </p:blipFill>
        <p:spPr>
          <a:xfrm>
            <a:off x="0" y="2669685"/>
            <a:ext cx="4037012" cy="4188315"/>
          </a:xfrm>
          <a:prstGeom prst="rect">
            <a:avLst/>
          </a:prstGeom>
          <a:noFill/>
          <a:ln>
            <a:noFill/>
          </a:ln>
        </p:spPr>
      </p:pic>
      <p:pic>
        <p:nvPicPr>
          <p:cNvPr id="243" name="Google Shape;243;p7"/>
          <p:cNvPicPr preferRelativeResize="0"/>
          <p:nvPr/>
        </p:nvPicPr>
        <p:blipFill rotWithShape="1">
          <a:blip r:embed="rId4">
            <a:alphaModFix/>
          </a:blip>
          <a:srcRect l="35640"/>
          <a:stretch/>
        </p:blipFill>
        <p:spPr>
          <a:xfrm>
            <a:off x="0" y="2892347"/>
            <a:ext cx="1522412" cy="2365453"/>
          </a:xfrm>
          <a:prstGeom prst="rect">
            <a:avLst/>
          </a:prstGeom>
          <a:noFill/>
          <a:ln>
            <a:noFill/>
          </a:ln>
        </p:spPr>
      </p:pic>
      <p:sp>
        <p:nvSpPr>
          <p:cNvPr id="244" name="Google Shape;244;p7"/>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5" name="Google Shape;245;p7"/>
          <p:cNvPicPr preferRelativeResize="0"/>
          <p:nvPr/>
        </p:nvPicPr>
        <p:blipFill rotWithShape="1">
          <a:blip r:embed="rId5">
            <a:alphaModFix/>
          </a:blip>
          <a:srcRect t="28812"/>
          <a:stretch/>
        </p:blipFill>
        <p:spPr>
          <a:xfrm>
            <a:off x="7999412" y="0"/>
            <a:ext cx="1603387" cy="1141407"/>
          </a:xfrm>
          <a:prstGeom prst="rect">
            <a:avLst/>
          </a:prstGeom>
          <a:noFill/>
          <a:ln>
            <a:noFill/>
          </a:ln>
        </p:spPr>
      </p:pic>
      <p:pic>
        <p:nvPicPr>
          <p:cNvPr id="246" name="Google Shape;246;p7"/>
          <p:cNvPicPr preferRelativeResize="0"/>
          <p:nvPr/>
        </p:nvPicPr>
        <p:blipFill rotWithShape="1">
          <a:blip r:embed="rId6">
            <a:alphaModFix/>
          </a:blip>
          <a:srcRect b="23320"/>
          <a:stretch/>
        </p:blipFill>
        <p:spPr>
          <a:xfrm>
            <a:off x="8605878" y="6096000"/>
            <a:ext cx="993734" cy="762000"/>
          </a:xfrm>
          <a:prstGeom prst="rect">
            <a:avLst/>
          </a:prstGeom>
          <a:noFill/>
          <a:ln>
            <a:noFill/>
          </a:ln>
        </p:spPr>
      </p:pic>
      <p:sp>
        <p:nvSpPr>
          <p:cNvPr id="247" name="Google Shape;247;p7"/>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7"/>
          <p:cNvSpPr/>
          <p:nvPr/>
        </p:nvSpPr>
        <p:spPr>
          <a:xfrm>
            <a:off x="0" y="0"/>
            <a:ext cx="3622500" cy="68580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entury Gothic"/>
              <a:ea typeface="Century Gothic"/>
              <a:cs typeface="Century Gothic"/>
              <a:sym typeface="Century Gothic"/>
            </a:endParaRPr>
          </a:p>
        </p:txBody>
      </p:sp>
      <p:sp>
        <p:nvSpPr>
          <p:cNvPr id="249" name="Google Shape;249;p7"/>
          <p:cNvSpPr txBox="1">
            <a:spLocks noGrp="1"/>
          </p:cNvSpPr>
          <p:nvPr>
            <p:ph type="ctrTitle"/>
          </p:nvPr>
        </p:nvSpPr>
        <p:spPr>
          <a:xfrm>
            <a:off x="231500" y="4570800"/>
            <a:ext cx="38055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4200"/>
              <a:buFont typeface="Century Gothic"/>
              <a:buNone/>
            </a:pPr>
            <a:r>
              <a:rPr lang="en-US" sz="3000">
                <a:solidFill>
                  <a:srgbClr val="FFFFFF"/>
                </a:solidFill>
              </a:rPr>
              <a:t>AI </a:t>
            </a:r>
            <a:r>
              <a:rPr lang="en-US" sz="3000">
                <a:solidFill>
                  <a:schemeClr val="lt1"/>
                </a:solidFill>
              </a:rPr>
              <a:t>Chat Boats</a:t>
            </a:r>
            <a:endParaRPr sz="3000"/>
          </a:p>
        </p:txBody>
      </p:sp>
      <p:sp>
        <p:nvSpPr>
          <p:cNvPr id="250" name="Google Shape;250;p7"/>
          <p:cNvSpPr txBox="1"/>
          <p:nvPr/>
        </p:nvSpPr>
        <p:spPr>
          <a:xfrm>
            <a:off x="3772900" y="2405013"/>
            <a:ext cx="8274300" cy="9789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1000"/>
              </a:spcAft>
              <a:buNone/>
            </a:pPr>
            <a:r>
              <a:rPr lang="en-US" sz="2400">
                <a:solidFill>
                  <a:schemeClr val="lt1"/>
                </a:solidFill>
                <a:latin typeface="Century Gothic"/>
                <a:ea typeface="Century Gothic"/>
                <a:cs typeface="Century Gothic"/>
                <a:sym typeface="Century Gothic"/>
              </a:rPr>
              <a:t>Rule-based bots have a less flexible conversational flow</a:t>
            </a:r>
            <a:endParaRPr sz="2400">
              <a:solidFill>
                <a:schemeClr val="lt1"/>
              </a:solidFill>
              <a:latin typeface="Century Gothic"/>
              <a:ea typeface="Century Gothic"/>
              <a:cs typeface="Century Gothic"/>
              <a:sym typeface="Century Gothic"/>
            </a:endParaRPr>
          </a:p>
        </p:txBody>
      </p:sp>
      <p:sp>
        <p:nvSpPr>
          <p:cNvPr id="251" name="Google Shape;251;p7"/>
          <p:cNvSpPr txBox="1"/>
          <p:nvPr/>
        </p:nvSpPr>
        <p:spPr>
          <a:xfrm>
            <a:off x="3772900" y="4495788"/>
            <a:ext cx="82743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lt1"/>
                </a:solidFill>
                <a:latin typeface="Century Gothic"/>
                <a:ea typeface="Century Gothic"/>
                <a:cs typeface="Century Gothic"/>
                <a:sym typeface="Century Gothic"/>
              </a:rPr>
              <a:t>AI chatbots that use machine learning understand the context and intent of a question before formulating a response.</a:t>
            </a:r>
            <a:endParaRPr sz="3600">
              <a:solidFill>
                <a:srgbClr val="FFFFFF"/>
              </a:solidFill>
            </a:endParaRPr>
          </a:p>
        </p:txBody>
      </p:sp>
      <p:sp>
        <p:nvSpPr>
          <p:cNvPr id="252" name="Google Shape;252;p7"/>
          <p:cNvSpPr txBox="1"/>
          <p:nvPr/>
        </p:nvSpPr>
        <p:spPr>
          <a:xfrm>
            <a:off x="167275" y="2070150"/>
            <a:ext cx="3000000" cy="203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000">
                <a:solidFill>
                  <a:schemeClr val="lt1"/>
                </a:solidFill>
                <a:latin typeface="Century Gothic"/>
                <a:ea typeface="Century Gothic"/>
                <a:cs typeface="Century Gothic"/>
                <a:sym typeface="Century Gothic"/>
              </a:rPr>
              <a:t>Traditional</a:t>
            </a:r>
            <a:endParaRPr sz="3000">
              <a:solidFill>
                <a:schemeClr val="lt1"/>
              </a:solidFill>
              <a:latin typeface="Century Gothic"/>
              <a:ea typeface="Century Gothic"/>
              <a:cs typeface="Century Gothic"/>
              <a:sym typeface="Century Gothic"/>
            </a:endParaRPr>
          </a:p>
          <a:p>
            <a:pPr marL="0" lvl="0" indent="0" algn="ctr" rtl="0">
              <a:spcBef>
                <a:spcPts val="0"/>
              </a:spcBef>
              <a:spcAft>
                <a:spcPts val="0"/>
              </a:spcAft>
              <a:buNone/>
            </a:pPr>
            <a:r>
              <a:rPr lang="en-US" sz="3000">
                <a:solidFill>
                  <a:schemeClr val="lt1"/>
                </a:solidFill>
                <a:latin typeface="Century Gothic"/>
                <a:ea typeface="Century Gothic"/>
                <a:cs typeface="Century Gothic"/>
                <a:sym typeface="Century Gothic"/>
              </a:rPr>
              <a:t>Rule-based Chat</a:t>
            </a:r>
            <a:endParaRPr sz="3000">
              <a:solidFill>
                <a:schemeClr val="lt1"/>
              </a:solidFill>
              <a:latin typeface="Century Gothic"/>
              <a:ea typeface="Century Gothic"/>
              <a:cs typeface="Century Gothic"/>
              <a:sym typeface="Century Gothic"/>
            </a:endParaRPr>
          </a:p>
          <a:p>
            <a:pPr marL="0" lvl="0" indent="0" algn="ctr" rtl="0">
              <a:spcBef>
                <a:spcPts val="0"/>
              </a:spcBef>
              <a:spcAft>
                <a:spcPts val="0"/>
              </a:spcAft>
              <a:buNone/>
            </a:pPr>
            <a:r>
              <a:rPr lang="en-US" sz="3000">
                <a:solidFill>
                  <a:schemeClr val="lt1"/>
                </a:solidFill>
                <a:latin typeface="Century Gothic"/>
                <a:ea typeface="Century Gothic"/>
                <a:cs typeface="Century Gothic"/>
                <a:sym typeface="Century Gothic"/>
              </a:rPr>
              <a:t> Boats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6"/>
        <p:cNvGrpSpPr/>
        <p:nvPr/>
      </p:nvGrpSpPr>
      <p:grpSpPr>
        <a:xfrm>
          <a:off x="0" y="0"/>
          <a:ext cx="0" cy="0"/>
          <a:chOff x="0" y="0"/>
          <a:chExt cx="0" cy="0"/>
        </a:xfrm>
      </p:grpSpPr>
      <p:pic>
        <p:nvPicPr>
          <p:cNvPr id="257" name="Google Shape;257;p8"/>
          <p:cNvPicPr preferRelativeResize="0"/>
          <p:nvPr/>
        </p:nvPicPr>
        <p:blipFill rotWithShape="1">
          <a:blip r:embed="rId3">
            <a:alphaModFix/>
          </a:blip>
          <a:srcRect l="3613"/>
          <a:stretch/>
        </p:blipFill>
        <p:spPr>
          <a:xfrm>
            <a:off x="0" y="2669685"/>
            <a:ext cx="4037012" cy="4188315"/>
          </a:xfrm>
          <a:prstGeom prst="rect">
            <a:avLst/>
          </a:prstGeom>
          <a:noFill/>
          <a:ln>
            <a:noFill/>
          </a:ln>
        </p:spPr>
      </p:pic>
      <p:pic>
        <p:nvPicPr>
          <p:cNvPr id="258" name="Google Shape;258;p8"/>
          <p:cNvPicPr preferRelativeResize="0"/>
          <p:nvPr/>
        </p:nvPicPr>
        <p:blipFill rotWithShape="1">
          <a:blip r:embed="rId4">
            <a:alphaModFix/>
          </a:blip>
          <a:srcRect l="35640"/>
          <a:stretch/>
        </p:blipFill>
        <p:spPr>
          <a:xfrm>
            <a:off x="0" y="2892347"/>
            <a:ext cx="1522412" cy="2365453"/>
          </a:xfrm>
          <a:prstGeom prst="rect">
            <a:avLst/>
          </a:prstGeom>
          <a:noFill/>
          <a:ln>
            <a:noFill/>
          </a:ln>
        </p:spPr>
      </p:pic>
      <p:pic>
        <p:nvPicPr>
          <p:cNvPr id="259" name="Google Shape;259;p8"/>
          <p:cNvPicPr preferRelativeResize="0"/>
          <p:nvPr/>
        </p:nvPicPr>
        <p:blipFill rotWithShape="1">
          <a:blip r:embed="rId5">
            <a:alphaModFix/>
          </a:blip>
          <a:srcRect t="28812"/>
          <a:stretch/>
        </p:blipFill>
        <p:spPr>
          <a:xfrm>
            <a:off x="7999412" y="0"/>
            <a:ext cx="1603387" cy="1141407"/>
          </a:xfrm>
          <a:prstGeom prst="rect">
            <a:avLst/>
          </a:prstGeom>
          <a:noFill/>
          <a:ln>
            <a:noFill/>
          </a:ln>
        </p:spPr>
      </p:pic>
      <p:pic>
        <p:nvPicPr>
          <p:cNvPr id="260" name="Google Shape;260;p8"/>
          <p:cNvPicPr preferRelativeResize="0"/>
          <p:nvPr/>
        </p:nvPicPr>
        <p:blipFill rotWithShape="1">
          <a:blip r:embed="rId6">
            <a:alphaModFix/>
          </a:blip>
          <a:srcRect b="23320"/>
          <a:stretch/>
        </p:blipFill>
        <p:spPr>
          <a:xfrm>
            <a:off x="8605878" y="6096000"/>
            <a:ext cx="993734" cy="762000"/>
          </a:xfrm>
          <a:prstGeom prst="rect">
            <a:avLst/>
          </a:prstGeom>
          <a:noFill/>
          <a:ln>
            <a:noFill/>
          </a:ln>
        </p:spPr>
      </p:pic>
      <p:sp>
        <p:nvSpPr>
          <p:cNvPr id="261" name="Google Shape;261;p8"/>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8"/>
          <p:cNvSpPr/>
          <p:nvPr/>
        </p:nvSpPr>
        <p:spPr>
          <a:xfrm>
            <a:off x="0" y="0"/>
            <a:ext cx="3587400" cy="68580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entury Gothic"/>
              <a:ea typeface="Century Gothic"/>
              <a:cs typeface="Century Gothic"/>
              <a:sym typeface="Century Gothic"/>
            </a:endParaRPr>
          </a:p>
        </p:txBody>
      </p:sp>
      <p:sp>
        <p:nvSpPr>
          <p:cNvPr id="263" name="Google Shape;263;p8"/>
          <p:cNvSpPr txBox="1">
            <a:spLocks noGrp="1"/>
          </p:cNvSpPr>
          <p:nvPr>
            <p:ph type="ctrTitle"/>
          </p:nvPr>
        </p:nvSpPr>
        <p:spPr>
          <a:xfrm>
            <a:off x="0" y="831550"/>
            <a:ext cx="3587400" cy="5264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FFFF"/>
              </a:buClr>
              <a:buSzPts val="4200"/>
              <a:buFont typeface="Century Gothic"/>
              <a:buNone/>
            </a:pPr>
            <a:r>
              <a:rPr lang="en-US" sz="4200">
                <a:solidFill>
                  <a:srgbClr val="FFFFFF"/>
                </a:solidFill>
              </a:rPr>
              <a:t>AI</a:t>
            </a:r>
            <a:endParaRPr sz="4200">
              <a:solidFill>
                <a:srgbClr val="FFFFFF"/>
              </a:solidFill>
            </a:endParaRPr>
          </a:p>
          <a:p>
            <a:pPr marL="0" lvl="0" indent="0" algn="ctr" rtl="0">
              <a:spcBef>
                <a:spcPts val="0"/>
              </a:spcBef>
              <a:spcAft>
                <a:spcPts val="0"/>
              </a:spcAft>
              <a:buClr>
                <a:srgbClr val="FFFFFF"/>
              </a:buClr>
              <a:buSzPts val="4200"/>
              <a:buFont typeface="Century Gothic"/>
              <a:buNone/>
            </a:pPr>
            <a:r>
              <a:rPr lang="en-US" sz="4200">
                <a:solidFill>
                  <a:srgbClr val="FFFFFF"/>
                </a:solidFill>
              </a:rPr>
              <a:t>Approaches</a:t>
            </a:r>
            <a:endParaRPr/>
          </a:p>
        </p:txBody>
      </p:sp>
      <p:pic>
        <p:nvPicPr>
          <p:cNvPr id="264" name="Google Shape;264;p8"/>
          <p:cNvPicPr preferRelativeResize="0"/>
          <p:nvPr/>
        </p:nvPicPr>
        <p:blipFill>
          <a:blip r:embed="rId7">
            <a:alphaModFix/>
          </a:blip>
          <a:stretch>
            <a:fillRect/>
          </a:stretch>
        </p:blipFill>
        <p:spPr>
          <a:xfrm>
            <a:off x="4884925" y="1141400"/>
            <a:ext cx="5552863" cy="5264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8"/>
        <p:cNvGrpSpPr/>
        <p:nvPr/>
      </p:nvGrpSpPr>
      <p:grpSpPr>
        <a:xfrm>
          <a:off x="0" y="0"/>
          <a:ext cx="0" cy="0"/>
          <a:chOff x="0" y="0"/>
          <a:chExt cx="0" cy="0"/>
        </a:xfrm>
      </p:grpSpPr>
      <p:pic>
        <p:nvPicPr>
          <p:cNvPr id="269" name="Google Shape;269;p9"/>
          <p:cNvPicPr preferRelativeResize="0"/>
          <p:nvPr/>
        </p:nvPicPr>
        <p:blipFill rotWithShape="1">
          <a:blip r:embed="rId3">
            <a:alphaModFix/>
          </a:blip>
          <a:srcRect l="3613"/>
          <a:stretch/>
        </p:blipFill>
        <p:spPr>
          <a:xfrm>
            <a:off x="0" y="2669685"/>
            <a:ext cx="4037012" cy="4188315"/>
          </a:xfrm>
          <a:prstGeom prst="rect">
            <a:avLst/>
          </a:prstGeom>
          <a:noFill/>
          <a:ln>
            <a:noFill/>
          </a:ln>
        </p:spPr>
      </p:pic>
      <p:pic>
        <p:nvPicPr>
          <p:cNvPr id="270" name="Google Shape;270;p9"/>
          <p:cNvPicPr preferRelativeResize="0"/>
          <p:nvPr/>
        </p:nvPicPr>
        <p:blipFill rotWithShape="1">
          <a:blip r:embed="rId4">
            <a:alphaModFix/>
          </a:blip>
          <a:srcRect l="35640"/>
          <a:stretch/>
        </p:blipFill>
        <p:spPr>
          <a:xfrm>
            <a:off x="0" y="2892347"/>
            <a:ext cx="1522412" cy="2365453"/>
          </a:xfrm>
          <a:prstGeom prst="rect">
            <a:avLst/>
          </a:prstGeom>
          <a:noFill/>
          <a:ln>
            <a:noFill/>
          </a:ln>
        </p:spPr>
      </p:pic>
      <p:sp>
        <p:nvSpPr>
          <p:cNvPr id="271" name="Google Shape;271;p9"/>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2" name="Google Shape;272;p9"/>
          <p:cNvPicPr preferRelativeResize="0"/>
          <p:nvPr/>
        </p:nvPicPr>
        <p:blipFill rotWithShape="1">
          <a:blip r:embed="rId5">
            <a:alphaModFix/>
          </a:blip>
          <a:srcRect t="28812"/>
          <a:stretch/>
        </p:blipFill>
        <p:spPr>
          <a:xfrm>
            <a:off x="7999412" y="0"/>
            <a:ext cx="1603387" cy="1141407"/>
          </a:xfrm>
          <a:prstGeom prst="rect">
            <a:avLst/>
          </a:prstGeom>
          <a:noFill/>
          <a:ln>
            <a:noFill/>
          </a:ln>
        </p:spPr>
      </p:pic>
      <p:pic>
        <p:nvPicPr>
          <p:cNvPr id="273" name="Google Shape;273;p9"/>
          <p:cNvPicPr preferRelativeResize="0"/>
          <p:nvPr/>
        </p:nvPicPr>
        <p:blipFill rotWithShape="1">
          <a:blip r:embed="rId6">
            <a:alphaModFix/>
          </a:blip>
          <a:srcRect b="23320"/>
          <a:stretch/>
        </p:blipFill>
        <p:spPr>
          <a:xfrm>
            <a:off x="8605878" y="6096000"/>
            <a:ext cx="993734" cy="762000"/>
          </a:xfrm>
          <a:prstGeom prst="rect">
            <a:avLst/>
          </a:prstGeom>
          <a:noFill/>
          <a:ln>
            <a:noFill/>
          </a:ln>
        </p:spPr>
      </p:pic>
      <p:sp>
        <p:nvSpPr>
          <p:cNvPr id="274" name="Google Shape;274;p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9"/>
          <p:cNvSpPr/>
          <p:nvPr/>
        </p:nvSpPr>
        <p:spPr>
          <a:xfrm>
            <a:off x="0" y="0"/>
            <a:ext cx="3510300" cy="68580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entury Gothic"/>
              <a:ea typeface="Century Gothic"/>
              <a:cs typeface="Century Gothic"/>
              <a:sym typeface="Century Gothic"/>
            </a:endParaRPr>
          </a:p>
        </p:txBody>
      </p:sp>
      <p:sp>
        <p:nvSpPr>
          <p:cNvPr id="276" name="Google Shape;276;p9"/>
          <p:cNvSpPr txBox="1">
            <a:spLocks noGrp="1"/>
          </p:cNvSpPr>
          <p:nvPr>
            <p:ph type="ctrTitle"/>
          </p:nvPr>
        </p:nvSpPr>
        <p:spPr>
          <a:xfrm>
            <a:off x="246175" y="690875"/>
            <a:ext cx="3094800" cy="5557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FFFF"/>
              </a:buClr>
              <a:buSzPts val="4200"/>
              <a:buFont typeface="Century Gothic"/>
              <a:buNone/>
            </a:pPr>
            <a:r>
              <a:rPr lang="en-US" sz="4200">
                <a:solidFill>
                  <a:srgbClr val="FFFFFF"/>
                </a:solidFill>
              </a:rPr>
              <a:t>Objective</a:t>
            </a:r>
            <a:endParaRPr/>
          </a:p>
        </p:txBody>
      </p:sp>
      <p:sp>
        <p:nvSpPr>
          <p:cNvPr id="277" name="Google Shape;277;p9"/>
          <p:cNvSpPr txBox="1"/>
          <p:nvPr/>
        </p:nvSpPr>
        <p:spPr>
          <a:xfrm>
            <a:off x="3510301" y="650250"/>
            <a:ext cx="8429700" cy="5557500"/>
          </a:xfrm>
          <a:prstGeom prst="rect">
            <a:avLst/>
          </a:prstGeom>
          <a:noFill/>
          <a:ln>
            <a:noFill/>
          </a:ln>
        </p:spPr>
        <p:txBody>
          <a:bodyPr spcFirstLastPara="1" wrap="square" lIns="91425" tIns="45700" rIns="91425" bIns="45700" anchor="ctr" anchorCtr="0">
            <a:noAutofit/>
          </a:bodyPr>
          <a:lstStyle/>
          <a:p>
            <a:pPr marL="342900" marR="0" lvl="0" indent="-342900" algn="just" rtl="0">
              <a:spcBef>
                <a:spcPts val="0"/>
              </a:spcBef>
              <a:spcAft>
                <a:spcPts val="0"/>
              </a:spcAft>
              <a:buClr>
                <a:srgbClr val="86D1D8"/>
              </a:buClr>
              <a:buSzPts val="1920"/>
              <a:buFont typeface="Noto Sans Symbols"/>
              <a:buChar char="⮚"/>
            </a:pPr>
            <a:r>
              <a:rPr lang="en-US" sz="2400">
                <a:solidFill>
                  <a:schemeClr val="lt1"/>
                </a:solidFill>
                <a:latin typeface="Century Gothic"/>
                <a:ea typeface="Century Gothic"/>
                <a:cs typeface="Century Gothic"/>
                <a:sym typeface="Century Gothic"/>
              </a:rPr>
              <a:t>To study and analyze the Machine Learning algorithms to moderate input data.</a:t>
            </a:r>
            <a:endParaRPr/>
          </a:p>
          <a:p>
            <a:pPr marL="342900" marR="0" lvl="0" indent="-220980" algn="just" rtl="0">
              <a:spcBef>
                <a:spcPts val="0"/>
              </a:spcBef>
              <a:spcAft>
                <a:spcPts val="0"/>
              </a:spcAft>
              <a:buClr>
                <a:srgbClr val="86D1D8"/>
              </a:buClr>
              <a:buSzPts val="1920"/>
              <a:buFont typeface="Noto Sans Symbols"/>
              <a:buNone/>
            </a:pPr>
            <a:endParaRPr sz="2400">
              <a:solidFill>
                <a:schemeClr val="lt1"/>
              </a:solidFill>
              <a:latin typeface="Century Gothic"/>
              <a:ea typeface="Century Gothic"/>
              <a:cs typeface="Century Gothic"/>
              <a:sym typeface="Century Gothic"/>
            </a:endParaRPr>
          </a:p>
          <a:p>
            <a:pPr marL="342900" marR="0" lvl="0" indent="-342900" algn="just" rtl="0">
              <a:spcBef>
                <a:spcPts val="0"/>
              </a:spcBef>
              <a:spcAft>
                <a:spcPts val="0"/>
              </a:spcAft>
              <a:buClr>
                <a:srgbClr val="86D1D8"/>
              </a:buClr>
              <a:buSzPts val="1920"/>
              <a:buFont typeface="Noto Sans Symbols"/>
              <a:buChar char="⮚"/>
            </a:pPr>
            <a:r>
              <a:rPr lang="en-US" sz="2400">
                <a:solidFill>
                  <a:schemeClr val="lt1"/>
                </a:solidFill>
                <a:latin typeface="Century Gothic"/>
                <a:ea typeface="Century Gothic"/>
                <a:cs typeface="Century Gothic"/>
                <a:sym typeface="Century Gothic"/>
              </a:rPr>
              <a:t>Design and analyze the efficient machine Learning algorithm for prediction human queries.</a:t>
            </a:r>
            <a:endParaRPr sz="1800">
              <a:solidFill>
                <a:schemeClr val="lt1"/>
              </a:solidFill>
              <a:latin typeface="Century Gothic"/>
              <a:ea typeface="Century Gothic"/>
              <a:cs typeface="Century Gothic"/>
              <a:sym typeface="Century Gothic"/>
            </a:endParaRPr>
          </a:p>
          <a:p>
            <a:pPr marL="342900" marR="0" lvl="0" indent="-220980" algn="just" rtl="0">
              <a:spcBef>
                <a:spcPts val="0"/>
              </a:spcBef>
              <a:spcAft>
                <a:spcPts val="0"/>
              </a:spcAft>
              <a:buClr>
                <a:srgbClr val="86D1D8"/>
              </a:buClr>
              <a:buSzPts val="1920"/>
              <a:buFont typeface="Noto Sans Symbols"/>
              <a:buNone/>
            </a:pPr>
            <a:endParaRPr sz="2400">
              <a:solidFill>
                <a:schemeClr val="lt1"/>
              </a:solidFill>
              <a:latin typeface="Century Gothic"/>
              <a:ea typeface="Century Gothic"/>
              <a:cs typeface="Century Gothic"/>
              <a:sym typeface="Century Gothic"/>
            </a:endParaRPr>
          </a:p>
          <a:p>
            <a:pPr marL="342900" marR="0" lvl="0" indent="-342900" algn="just" rtl="0">
              <a:spcBef>
                <a:spcPts val="0"/>
              </a:spcBef>
              <a:spcAft>
                <a:spcPts val="0"/>
              </a:spcAft>
              <a:buClr>
                <a:srgbClr val="86D1D8"/>
              </a:buClr>
              <a:buSzPts val="1920"/>
              <a:buFont typeface="Noto Sans Symbols"/>
              <a:buChar char="⮚"/>
            </a:pPr>
            <a:r>
              <a:rPr lang="en-US" sz="2400">
                <a:solidFill>
                  <a:schemeClr val="lt1"/>
                </a:solidFill>
                <a:latin typeface="Century Gothic"/>
                <a:ea typeface="Century Gothic"/>
                <a:cs typeface="Century Gothic"/>
                <a:sym typeface="Century Gothic"/>
              </a:rPr>
              <a:t>Implement an algorithm for prediction of responses in order to reduce the overall delay that occur due to large data input processing.</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1"/>
        <p:cNvGrpSpPr/>
        <p:nvPr/>
      </p:nvGrpSpPr>
      <p:grpSpPr>
        <a:xfrm>
          <a:off x="0" y="0"/>
          <a:ext cx="0" cy="0"/>
          <a:chOff x="0" y="0"/>
          <a:chExt cx="0" cy="0"/>
        </a:xfrm>
      </p:grpSpPr>
      <p:pic>
        <p:nvPicPr>
          <p:cNvPr id="282" name="Google Shape;282;p10"/>
          <p:cNvPicPr preferRelativeResize="0"/>
          <p:nvPr/>
        </p:nvPicPr>
        <p:blipFill rotWithShape="1">
          <a:blip r:embed="rId3">
            <a:alphaModFix/>
          </a:blip>
          <a:srcRect l="3613"/>
          <a:stretch/>
        </p:blipFill>
        <p:spPr>
          <a:xfrm>
            <a:off x="0" y="2669685"/>
            <a:ext cx="4037012" cy="4188315"/>
          </a:xfrm>
          <a:prstGeom prst="rect">
            <a:avLst/>
          </a:prstGeom>
          <a:noFill/>
          <a:ln>
            <a:noFill/>
          </a:ln>
        </p:spPr>
      </p:pic>
      <p:pic>
        <p:nvPicPr>
          <p:cNvPr id="283" name="Google Shape;283;p10"/>
          <p:cNvPicPr preferRelativeResize="0"/>
          <p:nvPr/>
        </p:nvPicPr>
        <p:blipFill rotWithShape="1">
          <a:blip r:embed="rId4">
            <a:alphaModFix/>
          </a:blip>
          <a:srcRect l="35640"/>
          <a:stretch/>
        </p:blipFill>
        <p:spPr>
          <a:xfrm>
            <a:off x="0" y="2892347"/>
            <a:ext cx="1522412" cy="2365453"/>
          </a:xfrm>
          <a:prstGeom prst="rect">
            <a:avLst/>
          </a:prstGeom>
          <a:noFill/>
          <a:ln>
            <a:noFill/>
          </a:ln>
        </p:spPr>
      </p:pic>
      <p:sp>
        <p:nvSpPr>
          <p:cNvPr id="284" name="Google Shape;284;p10"/>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5" name="Google Shape;285;p10"/>
          <p:cNvPicPr preferRelativeResize="0"/>
          <p:nvPr/>
        </p:nvPicPr>
        <p:blipFill rotWithShape="1">
          <a:blip r:embed="rId5">
            <a:alphaModFix/>
          </a:blip>
          <a:srcRect t="28812"/>
          <a:stretch/>
        </p:blipFill>
        <p:spPr>
          <a:xfrm>
            <a:off x="7999412" y="0"/>
            <a:ext cx="1603387" cy="1141407"/>
          </a:xfrm>
          <a:prstGeom prst="rect">
            <a:avLst/>
          </a:prstGeom>
          <a:noFill/>
          <a:ln>
            <a:noFill/>
          </a:ln>
        </p:spPr>
      </p:pic>
      <p:pic>
        <p:nvPicPr>
          <p:cNvPr id="286" name="Google Shape;286;p10"/>
          <p:cNvPicPr preferRelativeResize="0"/>
          <p:nvPr/>
        </p:nvPicPr>
        <p:blipFill rotWithShape="1">
          <a:blip r:embed="rId6">
            <a:alphaModFix/>
          </a:blip>
          <a:srcRect b="23320"/>
          <a:stretch/>
        </p:blipFill>
        <p:spPr>
          <a:xfrm>
            <a:off x="8605878" y="6096000"/>
            <a:ext cx="993734" cy="762000"/>
          </a:xfrm>
          <a:prstGeom prst="rect">
            <a:avLst/>
          </a:prstGeom>
          <a:noFill/>
          <a:ln>
            <a:noFill/>
          </a:ln>
        </p:spPr>
      </p:pic>
      <p:sp>
        <p:nvSpPr>
          <p:cNvPr id="287" name="Google Shape;287;p1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0"/>
          <p:cNvSpPr/>
          <p:nvPr/>
        </p:nvSpPr>
        <p:spPr>
          <a:xfrm>
            <a:off x="0" y="0"/>
            <a:ext cx="3868500" cy="68580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entury Gothic"/>
              <a:ea typeface="Century Gothic"/>
              <a:cs typeface="Century Gothic"/>
              <a:sym typeface="Century Gothic"/>
            </a:endParaRPr>
          </a:p>
        </p:txBody>
      </p:sp>
      <p:sp>
        <p:nvSpPr>
          <p:cNvPr id="289" name="Google Shape;289;p10"/>
          <p:cNvSpPr txBox="1">
            <a:spLocks noGrp="1"/>
          </p:cNvSpPr>
          <p:nvPr>
            <p:ph type="ctrTitle"/>
          </p:nvPr>
        </p:nvSpPr>
        <p:spPr>
          <a:xfrm>
            <a:off x="386850" y="690875"/>
            <a:ext cx="3306000" cy="5557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FFFF"/>
              </a:buClr>
              <a:buSzPts val="4200"/>
              <a:buFont typeface="Century Gothic"/>
              <a:buNone/>
            </a:pPr>
            <a:r>
              <a:rPr lang="en-US" sz="4200">
                <a:solidFill>
                  <a:srgbClr val="FFFFFF"/>
                </a:solidFill>
              </a:rPr>
              <a:t>Problem Statement</a:t>
            </a:r>
            <a:endParaRPr/>
          </a:p>
        </p:txBody>
      </p:sp>
      <p:sp>
        <p:nvSpPr>
          <p:cNvPr id="290" name="Google Shape;290;p10"/>
          <p:cNvSpPr txBox="1"/>
          <p:nvPr/>
        </p:nvSpPr>
        <p:spPr>
          <a:xfrm>
            <a:off x="4162758" y="1013972"/>
            <a:ext cx="7197000" cy="5557500"/>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2400">
                <a:solidFill>
                  <a:schemeClr val="lt1"/>
                </a:solidFill>
                <a:latin typeface="Century Gothic"/>
                <a:ea typeface="Century Gothic"/>
                <a:cs typeface="Century Gothic"/>
                <a:sym typeface="Century Gothic"/>
              </a:rPr>
              <a:t> AI moderation of chatbot feed using intent classification and entity recognition</a:t>
            </a:r>
            <a:endParaRPr sz="2400">
              <a:solidFill>
                <a:schemeClr val="lt1"/>
              </a:solidFill>
              <a:latin typeface="Century Gothic"/>
              <a:ea typeface="Century Gothic"/>
              <a:cs typeface="Century Gothic"/>
              <a:sym typeface="Century Gothic"/>
            </a:endParaRPr>
          </a:p>
          <a:p>
            <a:pPr marL="0" marR="0" lvl="0" indent="0" algn="just" rtl="0">
              <a:spcBef>
                <a:spcPts val="0"/>
              </a:spcBef>
              <a:spcAft>
                <a:spcPts val="0"/>
              </a:spcAft>
              <a:buNone/>
            </a:pPr>
            <a:endParaRPr sz="2400">
              <a:solidFill>
                <a:schemeClr val="lt1"/>
              </a:solidFill>
              <a:latin typeface="Century Gothic"/>
              <a:ea typeface="Century Gothic"/>
              <a:cs typeface="Century Gothic"/>
              <a:sym typeface="Century Gothic"/>
            </a:endParaRPr>
          </a:p>
          <a:p>
            <a:pPr marL="0" marR="0" lvl="0" indent="0" algn="just" rtl="0">
              <a:spcBef>
                <a:spcPts val="0"/>
              </a:spcBef>
              <a:spcAft>
                <a:spcPts val="0"/>
              </a:spcAft>
              <a:buNone/>
            </a:pPr>
            <a:endParaRPr sz="2400">
              <a:solidFill>
                <a:schemeClr val="lt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4"/>
        <p:cNvGrpSpPr/>
        <p:nvPr/>
      </p:nvGrpSpPr>
      <p:grpSpPr>
        <a:xfrm>
          <a:off x="0" y="0"/>
          <a:ext cx="0" cy="0"/>
          <a:chOff x="0" y="0"/>
          <a:chExt cx="0" cy="0"/>
        </a:xfrm>
      </p:grpSpPr>
      <p:pic>
        <p:nvPicPr>
          <p:cNvPr id="295" name="Google Shape;295;p11"/>
          <p:cNvPicPr preferRelativeResize="0"/>
          <p:nvPr/>
        </p:nvPicPr>
        <p:blipFill rotWithShape="1">
          <a:blip r:embed="rId3">
            <a:alphaModFix/>
          </a:blip>
          <a:srcRect l="3613"/>
          <a:stretch/>
        </p:blipFill>
        <p:spPr>
          <a:xfrm>
            <a:off x="0" y="2669685"/>
            <a:ext cx="4037012" cy="4188315"/>
          </a:xfrm>
          <a:prstGeom prst="rect">
            <a:avLst/>
          </a:prstGeom>
          <a:noFill/>
          <a:ln>
            <a:noFill/>
          </a:ln>
        </p:spPr>
      </p:pic>
      <p:pic>
        <p:nvPicPr>
          <p:cNvPr id="296" name="Google Shape;296;p11"/>
          <p:cNvPicPr preferRelativeResize="0"/>
          <p:nvPr/>
        </p:nvPicPr>
        <p:blipFill rotWithShape="1">
          <a:blip r:embed="rId4">
            <a:alphaModFix/>
          </a:blip>
          <a:srcRect l="35640"/>
          <a:stretch/>
        </p:blipFill>
        <p:spPr>
          <a:xfrm>
            <a:off x="0" y="2892347"/>
            <a:ext cx="1522412" cy="2365453"/>
          </a:xfrm>
          <a:prstGeom prst="rect">
            <a:avLst/>
          </a:prstGeom>
          <a:noFill/>
          <a:ln>
            <a:noFill/>
          </a:ln>
        </p:spPr>
      </p:pic>
      <p:sp>
        <p:nvSpPr>
          <p:cNvPr id="297" name="Google Shape;297;p11"/>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8" name="Google Shape;298;p11"/>
          <p:cNvPicPr preferRelativeResize="0"/>
          <p:nvPr/>
        </p:nvPicPr>
        <p:blipFill rotWithShape="1">
          <a:blip r:embed="rId5">
            <a:alphaModFix/>
          </a:blip>
          <a:srcRect t="28812"/>
          <a:stretch/>
        </p:blipFill>
        <p:spPr>
          <a:xfrm>
            <a:off x="7999412" y="0"/>
            <a:ext cx="1603387" cy="1141407"/>
          </a:xfrm>
          <a:prstGeom prst="rect">
            <a:avLst/>
          </a:prstGeom>
          <a:noFill/>
          <a:ln>
            <a:noFill/>
          </a:ln>
        </p:spPr>
      </p:pic>
      <p:pic>
        <p:nvPicPr>
          <p:cNvPr id="299" name="Google Shape;299;p11"/>
          <p:cNvPicPr preferRelativeResize="0"/>
          <p:nvPr/>
        </p:nvPicPr>
        <p:blipFill rotWithShape="1">
          <a:blip r:embed="rId6">
            <a:alphaModFix/>
          </a:blip>
          <a:srcRect b="23320"/>
          <a:stretch/>
        </p:blipFill>
        <p:spPr>
          <a:xfrm>
            <a:off x="8605878" y="6096000"/>
            <a:ext cx="993734" cy="762000"/>
          </a:xfrm>
          <a:prstGeom prst="rect">
            <a:avLst/>
          </a:prstGeom>
          <a:noFill/>
          <a:ln>
            <a:noFill/>
          </a:ln>
        </p:spPr>
      </p:pic>
      <p:sp>
        <p:nvSpPr>
          <p:cNvPr id="300" name="Google Shape;300;p1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1"/>
          <p:cNvSpPr/>
          <p:nvPr/>
        </p:nvSpPr>
        <p:spPr>
          <a:xfrm>
            <a:off x="0" y="0"/>
            <a:ext cx="3833400" cy="68580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entury Gothic"/>
              <a:ea typeface="Century Gothic"/>
              <a:cs typeface="Century Gothic"/>
              <a:sym typeface="Century Gothic"/>
            </a:endParaRPr>
          </a:p>
        </p:txBody>
      </p:sp>
      <p:sp>
        <p:nvSpPr>
          <p:cNvPr id="302" name="Google Shape;302;p11"/>
          <p:cNvSpPr txBox="1">
            <a:spLocks noGrp="1"/>
          </p:cNvSpPr>
          <p:nvPr>
            <p:ph type="ctrTitle"/>
          </p:nvPr>
        </p:nvSpPr>
        <p:spPr>
          <a:xfrm>
            <a:off x="-39689" y="690879"/>
            <a:ext cx="3681900" cy="55575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FFFF"/>
              </a:buClr>
              <a:buSzPts val="4200"/>
              <a:buFont typeface="Century Gothic"/>
              <a:buNone/>
            </a:pPr>
            <a:r>
              <a:rPr lang="en-US" sz="4200">
                <a:solidFill>
                  <a:srgbClr val="FFFFFF"/>
                </a:solidFill>
              </a:rPr>
              <a:t>Workflow</a:t>
            </a:r>
            <a:endParaRPr/>
          </a:p>
        </p:txBody>
      </p:sp>
      <p:sp>
        <p:nvSpPr>
          <p:cNvPr id="303" name="Google Shape;303;p11"/>
          <p:cNvSpPr txBox="1"/>
          <p:nvPr/>
        </p:nvSpPr>
        <p:spPr>
          <a:xfrm>
            <a:off x="3725975" y="0"/>
            <a:ext cx="8358600" cy="75489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264</Words>
  <Application>Microsoft Office PowerPoint</Application>
  <PresentationFormat>Custom</PresentationFormat>
  <Paragraphs>44</Paragraphs>
  <Slides>13</Slides>
  <Notes>13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Arial</vt:lpstr>
      <vt:lpstr>Century Gothic</vt:lpstr>
      <vt:lpstr>Calibri</vt:lpstr>
      <vt:lpstr>Noto Sans Symbols</vt:lpstr>
      <vt:lpstr>Ion</vt:lpstr>
      <vt:lpstr>Ion</vt:lpstr>
      <vt:lpstr> AI moderation of chatbot feed using intent classification and entity recognition for Higher Education Support System </vt:lpstr>
      <vt:lpstr>Abstract</vt:lpstr>
      <vt:lpstr>Introduction</vt:lpstr>
      <vt:lpstr>What is ChatBot</vt:lpstr>
      <vt:lpstr>AI Chat Boats</vt:lpstr>
      <vt:lpstr>AI Approaches</vt:lpstr>
      <vt:lpstr>Objective</vt:lpstr>
      <vt:lpstr>Problem Statement</vt:lpstr>
      <vt:lpstr>Workflow</vt:lpstr>
      <vt:lpstr>Technologies used</vt:lpstr>
      <vt:lpstr>Conclusion</vt:lpstr>
      <vt:lpstr>References</vt:lpstr>
      <vt:lpstr>Slide 13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AI moderation of chatbot feed using intent classification and entity recognition for Education Support </dc:title>
  <cp:lastModifiedBy>student</cp:lastModifiedBy>
  <cp:revision>2</cp:revision>
  <dcterms:modified xsi:type="dcterms:W3CDTF">2021-01-23T04:57:21Z</dcterms:modified>
</cp:coreProperties>
</file>